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454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95" r:id="rId19"/>
    <p:sldId id="274" r:id="rId20"/>
    <p:sldId id="449" r:id="rId21"/>
    <p:sldId id="276" r:id="rId22"/>
    <p:sldId id="277" r:id="rId23"/>
    <p:sldId id="435" r:id="rId24"/>
    <p:sldId id="279" r:id="rId25"/>
    <p:sldId id="280" r:id="rId26"/>
    <p:sldId id="281" r:id="rId27"/>
    <p:sldId id="282" r:id="rId28"/>
    <p:sldId id="283" r:id="rId29"/>
    <p:sldId id="284" r:id="rId30"/>
    <p:sldId id="442" r:id="rId31"/>
    <p:sldId id="286" r:id="rId32"/>
    <p:sldId id="287" r:id="rId33"/>
    <p:sldId id="288" r:id="rId34"/>
    <p:sldId id="289" r:id="rId35"/>
    <p:sldId id="444" r:id="rId36"/>
    <p:sldId id="291" r:id="rId37"/>
    <p:sldId id="452" r:id="rId38"/>
    <p:sldId id="451" r:id="rId39"/>
    <p:sldId id="292" r:id="rId40"/>
    <p:sldId id="293" r:id="rId41"/>
    <p:sldId id="453" r:id="rId42"/>
    <p:sldId id="262" r:id="rId43"/>
    <p:sldId id="450" r:id="rId44"/>
    <p:sldId id="294" r:id="rId45"/>
  </p:sldIdLst>
  <p:sldSz cx="10688638" cy="756285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B9EBF-016F-4979-98F1-7E99A7F445C2}">
  <a:tblStyle styleId="{0E3B9EBF-016F-4979-98F1-7E99A7F445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8E8"/>
          </a:solidFill>
        </a:fill>
      </a:tcStyle>
    </a:wholeTbl>
    <a:band1H>
      <a:tcTxStyle/>
      <a:tcStyle>
        <a:tcBdr/>
        <a:fill>
          <a:solidFill>
            <a:srgbClr val="E8CF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F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4602"/>
  </p:normalViewPr>
  <p:slideViewPr>
    <p:cSldViewPr snapToGrid="0">
      <p:cViewPr varScale="1">
        <p:scale>
          <a:sx n="54" d="100"/>
          <a:sy n="54" d="100"/>
        </p:scale>
        <p:origin x="1308" y="48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" userId="c64a7d57-1da2-4763-a98c-3c1ec591bfe0" providerId="ADAL" clId="{DE6A5ADB-20F7-477A-973D-8D21ED256809}"/>
    <pc:docChg chg="modSld">
      <pc:chgData name="Jorge" userId="c64a7d57-1da2-4763-a98c-3c1ec591bfe0" providerId="ADAL" clId="{DE6A5ADB-20F7-477A-973D-8D21ED256809}" dt="2021-09-17T08:00:11.767" v="8" actId="20577"/>
      <pc:docMkLst>
        <pc:docMk/>
      </pc:docMkLst>
      <pc:sldChg chg="modSp mod">
        <pc:chgData name="Jorge" userId="c64a7d57-1da2-4763-a98c-3c1ec591bfe0" providerId="ADAL" clId="{DE6A5ADB-20F7-477A-973D-8D21ED256809}" dt="2021-09-16T18:48:58.464" v="7" actId="20577"/>
        <pc:sldMkLst>
          <pc:docMk/>
          <pc:sldMk cId="0" sldId="258"/>
        </pc:sldMkLst>
        <pc:spChg chg="mod">
          <ac:chgData name="Jorge" userId="c64a7d57-1da2-4763-a98c-3c1ec591bfe0" providerId="ADAL" clId="{DE6A5ADB-20F7-477A-973D-8D21ED256809}" dt="2021-09-16T18:48:58.464" v="7" actId="20577"/>
          <ac:spMkLst>
            <pc:docMk/>
            <pc:sldMk cId="0" sldId="258"/>
            <ac:spMk id="115" creationId="{00000000-0000-0000-0000-000000000000}"/>
          </ac:spMkLst>
        </pc:spChg>
      </pc:sldChg>
      <pc:sldChg chg="modSp mod">
        <pc:chgData name="Jorge" userId="c64a7d57-1da2-4763-a98c-3c1ec591bfe0" providerId="ADAL" clId="{DE6A5ADB-20F7-477A-973D-8D21ED256809}" dt="2021-09-16T18:13:59.606" v="3" actId="6549"/>
        <pc:sldMkLst>
          <pc:docMk/>
          <pc:sldMk cId="0" sldId="263"/>
        </pc:sldMkLst>
        <pc:spChg chg="mod">
          <ac:chgData name="Jorge" userId="c64a7d57-1da2-4763-a98c-3c1ec591bfe0" providerId="ADAL" clId="{DE6A5ADB-20F7-477A-973D-8D21ED256809}" dt="2021-09-16T18:13:59.606" v="3" actId="6549"/>
          <ac:spMkLst>
            <pc:docMk/>
            <pc:sldMk cId="0" sldId="263"/>
            <ac:spMk id="158" creationId="{00000000-0000-0000-0000-000000000000}"/>
          </ac:spMkLst>
        </pc:spChg>
      </pc:sldChg>
      <pc:sldChg chg="modSp mod">
        <pc:chgData name="Jorge" userId="c64a7d57-1da2-4763-a98c-3c1ec591bfe0" providerId="ADAL" clId="{DE6A5ADB-20F7-477A-973D-8D21ED256809}" dt="2021-09-16T18:13:51.619" v="0" actId="6549"/>
        <pc:sldMkLst>
          <pc:docMk/>
          <pc:sldMk cId="0" sldId="264"/>
        </pc:sldMkLst>
        <pc:spChg chg="mod">
          <ac:chgData name="Jorge" userId="c64a7d57-1da2-4763-a98c-3c1ec591bfe0" providerId="ADAL" clId="{DE6A5ADB-20F7-477A-973D-8D21ED256809}" dt="2021-09-16T18:13:51.619" v="0" actId="6549"/>
          <ac:spMkLst>
            <pc:docMk/>
            <pc:sldMk cId="0" sldId="264"/>
            <ac:spMk id="168" creationId="{00000000-0000-0000-0000-000000000000}"/>
          </ac:spMkLst>
        </pc:spChg>
      </pc:sldChg>
      <pc:sldChg chg="modSp mod">
        <pc:chgData name="Jorge" userId="c64a7d57-1da2-4763-a98c-3c1ec591bfe0" providerId="ADAL" clId="{DE6A5ADB-20F7-477A-973D-8D21ED256809}" dt="2021-09-17T08:00:11.767" v="8" actId="20577"/>
        <pc:sldMkLst>
          <pc:docMk/>
          <pc:sldMk cId="0" sldId="277"/>
        </pc:sldMkLst>
        <pc:spChg chg="mod">
          <ac:chgData name="Jorge" userId="c64a7d57-1da2-4763-a98c-3c1ec591bfe0" providerId="ADAL" clId="{DE6A5ADB-20F7-477A-973D-8D21ED256809}" dt="2021-09-17T08:00:11.767" v="8" actId="20577"/>
          <ac:spMkLst>
            <pc:docMk/>
            <pc:sldMk cId="0" sldId="277"/>
            <ac:spMk id="280" creationId="{00000000-0000-0000-0000-000000000000}"/>
          </ac:spMkLst>
        </pc:spChg>
      </pc:sldChg>
      <pc:sldChg chg="modSp mod">
        <pc:chgData name="Jorge" userId="c64a7d57-1da2-4763-a98c-3c1ec591bfe0" providerId="ADAL" clId="{DE6A5ADB-20F7-477A-973D-8D21ED256809}" dt="2021-09-16T18:30:47.084" v="5" actId="113"/>
        <pc:sldMkLst>
          <pc:docMk/>
          <pc:sldMk cId="0" sldId="292"/>
        </pc:sldMkLst>
        <pc:spChg chg="mod">
          <ac:chgData name="Jorge" userId="c64a7d57-1da2-4763-a98c-3c1ec591bfe0" providerId="ADAL" clId="{DE6A5ADB-20F7-477A-973D-8D21ED256809}" dt="2021-09-16T18:30:47.084" v="5" actId="113"/>
          <ac:spMkLst>
            <pc:docMk/>
            <pc:sldMk cId="0" sldId="292"/>
            <ac:spMk id="5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7380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21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07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482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227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708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17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5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53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25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626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b213229a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  <p:sp>
        <p:nvSpPr>
          <p:cNvPr id="269" name="Google Shape;269;g9b21322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g9b213229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77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095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90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73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537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7451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569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575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  <p:sp>
        <p:nvSpPr>
          <p:cNvPr id="397" name="Google Shape;3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9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  <p:sp>
        <p:nvSpPr>
          <p:cNvPr id="414" name="Google Shape;4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5" name="Google Shape;41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91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122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2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84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88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tr-T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391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  <p:sp>
        <p:nvSpPr>
          <p:cNvPr id="500" name="Google Shape;5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1" name="Google Shape;50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547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  <p:sp>
        <p:nvSpPr>
          <p:cNvPr id="500" name="Google Shape;5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1" name="Google Shape;50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562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tr-T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092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39</a:t>
            </a:fld>
            <a:endParaRPr/>
          </a:p>
        </p:txBody>
      </p:sp>
      <p:sp>
        <p:nvSpPr>
          <p:cNvPr id="507" name="Google Shape;5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510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40</a:t>
            </a:fld>
            <a:endParaRPr/>
          </a:p>
        </p:txBody>
      </p:sp>
      <p:sp>
        <p:nvSpPr>
          <p:cNvPr id="514" name="Google Shape;5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8288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78821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894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60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5475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81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66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99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56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78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8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2095048" y="675755"/>
            <a:ext cx="6413183" cy="453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R="0" lvl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2095048" y="5918981"/>
            <a:ext cx="6413183" cy="8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2848754" y="-549656"/>
            <a:ext cx="4991131" cy="96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6905887" y="2487853"/>
            <a:ext cx="7116431" cy="280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195075" y="-235337"/>
            <a:ext cx="7116431" cy="82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24F8-E4B8-C045-9FF5-560EB80A6A3C}" type="datetimeFigureOut">
              <a:rPr lang="es-ES" smtClean="0"/>
              <a:pPr/>
              <a:t>17/09/2021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65F2-476E-4946-94B4-C330514224B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0E26AD9-2923-4BD0-8BA6-6B3B4B8BAC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4432" y="1764666"/>
            <a:ext cx="9619774" cy="4991131"/>
          </a:xfrm>
        </p:spPr>
        <p:txBody>
          <a:bodyPr/>
          <a:lstStyle>
            <a:lvl1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60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rgbClr val="E00202"/>
              </a:buClr>
              <a:buSzPts val="36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rgbClr val="E00202"/>
              </a:buClr>
              <a:buSzPts val="32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rgbClr val="E00202"/>
              </a:buClr>
              <a:buSzPts val="27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»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625361" y="1946734"/>
            <a:ext cx="5531741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335245" y="1946734"/>
            <a:ext cx="5533597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534432" y="2398404"/>
            <a:ext cx="4722671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5429680" y="1692889"/>
            <a:ext cx="4724526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5429680" y="2398404"/>
            <a:ext cx="4724526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178960" y="301114"/>
            <a:ext cx="5975246" cy="645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534433" y="1582597"/>
            <a:ext cx="3516488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www.google.es/maps/dir/Calle+del+Licenciado+Poza,+60,+48013+Bilbao,+Vizcaya/@43.2632405,-2.9475403,17z/data=!4m9!4m8!1m0!1m5!1m1!1s0xd4e50257981f521:0x812239ca79d0d528!2m2!1d-2.9453516!2d43.2632405!3e0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mailto:inscripciones@triatlon.org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 dirty="0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Campeonato de España de Triatlón Media Distancia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595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 dirty="0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Bilbao 2021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10" y="0"/>
            <a:ext cx="4434218" cy="61198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 día de la competición</a:t>
            </a: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0" y="1318161"/>
            <a:ext cx="8799616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Eres responsable de depositar tu mochila en el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guardarropa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y de retirarla tú mismo.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 hay punto de abastecimiento de agua (solo para la zona de recuperación). Es importante que vengas con todo preparado directamente para la competición.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dentro de la sede, todas las personas están identificadas y registradas por lo que te podrás mover con libertad, siempre haciendo uso de la mascarilla y respetando la distancia social de seguridad.</a:t>
            </a: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5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7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Servicio mecánico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308352" y="1318161"/>
            <a:ext cx="8431619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habrá servicio mecánico dentro de la sede</a:t>
            </a:r>
            <a:r>
              <a:rPr lang="es-ES" sz="2400" i="1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cualquier urgencia y última puesta a punto, los amigos de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Mammoth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Bikes Bilbao te atenderán en 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C/ Licenciado Poza número 60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a escasos 500 m de la sede. Estarán abiertos el viernes de 16.30 a 20h y el sábado desde las 9.30 hasta la hora de salida.</a:t>
            </a:r>
            <a:endParaRPr dirty="0"/>
          </a:p>
          <a:p>
            <a:pPr marL="864336" marR="0" lvl="1" indent="-34290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Dirección Google </a:t>
            </a:r>
            <a:r>
              <a:rPr lang="es-ES" sz="2400" b="0" i="0" u="none" strike="noStrike" cap="none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Maps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aquí</a:t>
            </a:r>
            <a:endParaRPr sz="24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6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7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8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Control de material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0" y="1650670"/>
            <a:ext cx="8799616" cy="537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oficiales realizarán un reconocimiento visual de la bicicleta y equipamiento, y de manera electrónica registrarán tu dorsal.</a:t>
            </a:r>
            <a:endParaRPr dirty="0"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 entregarán tu chip para la competición.</a:t>
            </a:r>
            <a:endParaRPr dirty="0"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tu espacio asignado en la zona de transición y deposita tu material. Ahí encontrarás tu cesta. Ante las previsiones de lluvia, puede utilizar bolsas o cualquier otro elemento para proteger tu material.</a:t>
            </a:r>
            <a:endParaRPr dirty="0"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que tendrás 2 metros de espacio entre bicicleta y bicicleta.</a:t>
            </a:r>
            <a:endParaRPr dirty="0"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 puedes estar circulando libremente por la transición salvo para dirigirte a tu espacio asignado.</a:t>
            </a:r>
            <a:endParaRPr dirty="0"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Blip>
                <a:blip r:embed="rId4"/>
              </a:buBlip>
            </a:pPr>
            <a:r>
              <a:rPr lang="es-ES" sz="22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Las bombas de hinchar deberán dejarse en el guardarropa no pudiendo quedar otro material distinto al de competición.</a:t>
            </a:r>
            <a:endParaRPr dirty="0"/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5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0" y="1847850"/>
            <a:ext cx="8925848" cy="490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entrenamiento previo de natación, está permitido hasta 15 minutos antes de la primera salida (14:30 nadie en el agua), pero recuerda que es obligatorio el uso de mascarilla cuando se esté fuera del agua. El incumplimiento de esta norma, significará la retirada de la acreditación.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Cuando queden 10 minutos para tu salida, dirígete despacio a la transición en el espacio reservado con tu dorsal. 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Respeta la distancia social en todo momento y haz uso de la mascarilla.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en la zona de salida, cuando el deportista que te precede toma la salida, podrás retirar la mascarilla desechable y depositarla en el contenedor habilitado al efecto.</a:t>
            </a:r>
            <a:endParaRPr dirty="0"/>
          </a:p>
          <a:p>
            <a:pPr marL="342900" lvl="0" algn="just" rtl="0">
              <a:spcBef>
                <a:spcPts val="2585"/>
              </a:spcBef>
              <a:spcAft>
                <a:spcPts val="0"/>
              </a:spcAft>
              <a:buClr>
                <a:schemeClr val="dk1"/>
              </a:buClr>
              <a:buSzPts val="2000"/>
              <a:buBlip>
                <a:blip r:embed="rId4"/>
              </a:buBlip>
            </a:pPr>
            <a:endParaRPr sz="20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5200651" y="218458"/>
            <a:ext cx="520357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Procedimientos previos a la salida</a:t>
            </a:r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5">
            <a:alphaModFix/>
          </a:blip>
          <a:srcRect l="20332" t="19499" r="48337" b="5248"/>
          <a:stretch/>
        </p:blipFill>
        <p:spPr>
          <a:xfrm>
            <a:off x="8925848" y="4379767"/>
            <a:ext cx="1440000" cy="194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25848" y="1957730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Todos los deportistas, permaneceréis delante de vuestra bicicleta, desde las 14:30.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Por orden de dorsal, y respetando la distancia social en todo momento, iréis en dirección a la zona de salida.</a:t>
            </a:r>
          </a:p>
          <a:p>
            <a:pPr marL="391077" indent="-391077" algn="just">
              <a:spcBef>
                <a:spcPts val="120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FORMATO ROLLING SATRT</a:t>
            </a: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391077" indent="-391077" algn="just">
              <a:spcBef>
                <a:spcPts val="120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Tu tiempo neto comenzará a contar en el momento que tomes la salida.</a:t>
            </a: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571500" lvl="0" indent="-571500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dirty="0"/>
          </a:p>
        </p:txBody>
      </p:sp>
      <p:sp>
        <p:nvSpPr>
          <p:cNvPr id="226" name="Google Shape;226;p3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Salida</a:t>
            </a:r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Natación</a:t>
            </a:r>
            <a:endParaRPr dirty="0"/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59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1900 m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Ciclismo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82,5 km</a:t>
            </a:r>
            <a:endParaRPr dirty="0"/>
          </a:p>
          <a:p>
            <a:pPr marL="391077" lvl="0" indent="-209721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Carrera a pie 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4 vueltas de 4,85 km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endParaRPr dirty="0"/>
          </a:p>
          <a:p>
            <a:pPr marL="391077" lvl="0" indent="-209721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Tiempos de corte</a:t>
            </a:r>
            <a:endParaRPr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96996"/>
              </p:ext>
            </p:extLst>
          </p:nvPr>
        </p:nvGraphicFramePr>
        <p:xfrm>
          <a:off x="939470" y="2562428"/>
          <a:ext cx="8922328" cy="2900220"/>
        </p:xfrm>
        <a:graphic>
          <a:graphicData uri="http://schemas.openxmlformats.org/drawingml/2006/table">
            <a:tbl>
              <a:tblPr/>
              <a:tblGrid>
                <a:gridCol w="356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7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TIEMPOS DE CORTE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Natación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16:00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Fuera de AT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50´A partir salida OPEN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Natación + Ciclismo 30 Km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17:20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1ª Avitu. Morga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2h10´ A partir última salida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Natación + Ciclismo 60 Km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18:50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2ª Avitu. Unde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3h30´A partir última salida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Natación + Ciclismo 82,5 Km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19:45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Entrada AT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4h30´A partir última salida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37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TIEMPO TOTAL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22:10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META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380010" y="2118732"/>
            <a:ext cx="10024216" cy="493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1900 m, dejando todas las boyas naranjas a la izquierda para finalizar el segmento de natación.</a:t>
            </a:r>
          </a:p>
          <a:p>
            <a:pPr marL="391077" indent="-391077" algn="just"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El recorrido acotado con boyas y piragüistas. Habrá que ir hasta la Pasarela de Pedro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Arrupe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 (Universidad de Deusto) dejar las 2 boyas de giro a la izquierda y volver hasta el Pantalán del Museo Marítimo. Será otra salida que estará indicada con otra boya de giro y que será 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diferente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 al pantalán de entrada al agua.</a:t>
            </a:r>
            <a:endParaRPr dirty="0"/>
          </a:p>
          <a:p>
            <a:pPr marL="391077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Coincide con la pleamar con lo que apenas habrá la corriente. La natural de la Ría es a favor en el tramo de ida y en contra en el tramo de vuelta.</a:t>
            </a:r>
            <a:endParaRPr dirty="0"/>
          </a:p>
          <a:p>
            <a:pPr marL="391077" indent="-391077" algn="just"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uso de neopreno será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PERMITIDO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para todos los deportistas. No obstante, la temperatura oficial se publicará 1h antes de la salida. Siendo la temperatura estimada del agua 20.8ºC</a:t>
            </a:r>
          </a:p>
          <a:p>
            <a:pPr marL="571500" lvl="0" indent="-571500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dirty="0"/>
          </a:p>
        </p:txBody>
      </p:sp>
      <p:sp>
        <p:nvSpPr>
          <p:cNvPr id="234" name="Google Shape;234;p3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Natación</a:t>
            </a: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0506CA-56E9-4631-B061-07FB046E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243"/>
            <a:ext cx="10688638" cy="595490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x 1900 m.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Natación</a:t>
            </a:r>
          </a:p>
        </p:txBody>
      </p:sp>
      <p:pic>
        <p:nvPicPr>
          <p:cNvPr id="12" name="Imagen 11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877DBB4B-D541-4165-806B-2F38CB5E6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22" y="4004188"/>
            <a:ext cx="521353" cy="521353"/>
          </a:xfrm>
          <a:prstGeom prst="rect">
            <a:avLst/>
          </a:prstGeom>
        </p:spPr>
      </p:pic>
      <p:pic>
        <p:nvPicPr>
          <p:cNvPr id="9" name="Imagen 8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91446C91-3C7C-438A-9C3C-FF0FBA9E5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00" y="4067694"/>
            <a:ext cx="360000" cy="3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 0.00987 L 0.4322 0.00987 L 0.5733 0.03653 L 0.63003 0.06654 L 0.63672 0.01764 L 0.57775 -0.00734 L 0.42448 -0.03715 L -0.18669 -0.03253 L -0.21773 0.05227 " pathEditMode="relative" ptsTypes="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738607" y="1533236"/>
            <a:ext cx="9211423" cy="55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lvl="0" indent="-4572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dirigirte a tu posición en la zona de transición.</a:t>
            </a:r>
            <a:endParaRPr dirty="0"/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Deposita todo el material utilizado dentro de tu caja.</a:t>
            </a:r>
            <a:endParaRPr sz="28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Ten cuidado, porque puede haber otros deportistas dejando material o retirando material.</a:t>
            </a:r>
            <a:endParaRPr sz="28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abrochado el casco, coge la bicicleta y dirígete a la salida de la transición donde encontrarás la línea de montaje.</a:t>
            </a:r>
          </a:p>
          <a:p>
            <a:pPr indent="-4572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Dorsal, suministrado por la organización, que debe ser totalmente visible en la parte trasera del participante.</a:t>
            </a:r>
            <a:endParaRPr dirty="0"/>
          </a:p>
          <a:p>
            <a:pPr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este caso, la línea estará delimitada por dos banderolas verdes que indican el lugar a partir del cual te puedes montar.</a:t>
            </a:r>
            <a:endParaRPr dirty="0"/>
          </a:p>
        </p:txBody>
      </p:sp>
      <p:sp>
        <p:nvSpPr>
          <p:cNvPr id="250" name="Google Shape;250;p3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Transición #1</a:t>
            </a:r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Muelle Ramón de la Sota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Piensa que …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457200" marR="0" lvl="0" indent="-4572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mantener la distancia interpersonal </a:t>
            </a:r>
            <a:endParaRPr/>
          </a:p>
          <a:p>
            <a:pPr marL="457200" marR="0"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hacer uso siempre de la mascarilla</a:t>
            </a:r>
            <a:endParaRPr/>
          </a:p>
          <a:p>
            <a:pPr marL="457200" marR="0"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minimizar los contactos</a:t>
            </a:r>
            <a:endParaRPr/>
          </a:p>
          <a:p>
            <a:pPr marL="457200" marR="0"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mantener siempre la educación y respeto</a:t>
            </a:r>
            <a:endParaRPr/>
          </a:p>
          <a:p>
            <a:pPr marL="457200" marR="0"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ser autosuficiente</a:t>
            </a:r>
            <a:endParaRPr/>
          </a:p>
          <a:p>
            <a:pPr marL="457200" marR="0" lvl="0" indent="-4572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Blip>
                <a:blip r:embed="rId4"/>
              </a:buBlip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hacer uso con frecuencia del gel hidroalcohólico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t="32838" b="38233"/>
          <a:stretch/>
        </p:blipFill>
        <p:spPr>
          <a:xfrm>
            <a:off x="0" y="5605153"/>
            <a:ext cx="10688638" cy="173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Transición #1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F7447B-B641-4652-B1BB-7B20EBCD0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655"/>
            <a:ext cx="10688638" cy="5031232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9BF4CAA-A792-40AC-9E38-AB89C6912C57}"/>
              </a:ext>
            </a:extLst>
          </p:cNvPr>
          <p:cNvSpPr/>
          <p:nvPr/>
        </p:nvSpPr>
        <p:spPr>
          <a:xfrm rot="17935265">
            <a:off x="789710" y="4831773"/>
            <a:ext cx="384464" cy="4779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A2047E-388C-4040-A8C6-5E5A3233779D}"/>
              </a:ext>
            </a:extLst>
          </p:cNvPr>
          <p:cNvSpPr txBox="1"/>
          <p:nvPr/>
        </p:nvSpPr>
        <p:spPr>
          <a:xfrm>
            <a:off x="290946" y="4553770"/>
            <a:ext cx="1381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 NATACIÓN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696029-8320-42EE-B7C6-32921E6F0105}"/>
              </a:ext>
            </a:extLst>
          </p:cNvPr>
          <p:cNvSpPr txBox="1"/>
          <p:nvPr/>
        </p:nvSpPr>
        <p:spPr>
          <a:xfrm>
            <a:off x="4767623" y="3696018"/>
            <a:ext cx="138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</a:t>
            </a:r>
          </a:p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ELITE, OPEN y AQUABIKE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28AE39-6386-4557-A5F6-C572BA35AD64}"/>
              </a:ext>
            </a:extLst>
          </p:cNvPr>
          <p:cNvSpPr txBox="1"/>
          <p:nvPr/>
        </p:nvSpPr>
        <p:spPr>
          <a:xfrm>
            <a:off x="4193488" y="5824766"/>
            <a:ext cx="253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 GGEE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DDC47DB-A878-41FE-9DA8-1940F2BEBE26}"/>
              </a:ext>
            </a:extLst>
          </p:cNvPr>
          <p:cNvSpPr txBox="1"/>
          <p:nvPr/>
        </p:nvSpPr>
        <p:spPr>
          <a:xfrm>
            <a:off x="7938654" y="2618509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Roboto" panose="02000000000000000000" pitchFamily="2" charset="0"/>
                <a:ea typeface="Roboto" panose="02000000000000000000" pitchFamily="2" charset="0"/>
              </a:rPr>
              <a:t>LÍNEA CELESTE – SALIDA A CICLISMO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1AA85B6-6013-4A80-B038-6B86563FF81A}"/>
              </a:ext>
            </a:extLst>
          </p:cNvPr>
          <p:cNvSpPr/>
          <p:nvPr/>
        </p:nvSpPr>
        <p:spPr>
          <a:xfrm>
            <a:off x="1496290" y="3313215"/>
            <a:ext cx="252000" cy="25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F52D511A-0EDD-44C0-9EF0-5C0E13255523}"/>
              </a:ext>
            </a:extLst>
          </p:cNvPr>
          <p:cNvSpPr/>
          <p:nvPr/>
        </p:nvSpPr>
        <p:spPr>
          <a:xfrm>
            <a:off x="1104405" y="2351314"/>
            <a:ext cx="6151418" cy="2921330"/>
          </a:xfrm>
          <a:custGeom>
            <a:avLst/>
            <a:gdLst>
              <a:gd name="connsiteX0" fmla="*/ 6151418 w 6151418"/>
              <a:gd name="connsiteY0" fmla="*/ 0 h 2921330"/>
              <a:gd name="connsiteX1" fmla="*/ 1128156 w 6151418"/>
              <a:gd name="connsiteY1" fmla="*/ 760021 h 2921330"/>
              <a:gd name="connsiteX2" fmla="*/ 249382 w 6151418"/>
              <a:gd name="connsiteY2" fmla="*/ 1341912 h 2921330"/>
              <a:gd name="connsiteX3" fmla="*/ 0 w 6151418"/>
              <a:gd name="connsiteY3" fmla="*/ 2921330 h 292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1418" h="2921330">
                <a:moveTo>
                  <a:pt x="6151418" y="0"/>
                </a:moveTo>
                <a:cubicBezTo>
                  <a:pt x="4131623" y="268184"/>
                  <a:pt x="2111829" y="536369"/>
                  <a:pt x="1128156" y="760021"/>
                </a:cubicBezTo>
                <a:cubicBezTo>
                  <a:pt x="144483" y="983673"/>
                  <a:pt x="437408" y="981694"/>
                  <a:pt x="249382" y="1341912"/>
                </a:cubicBezTo>
                <a:cubicBezTo>
                  <a:pt x="61356" y="1702130"/>
                  <a:pt x="30678" y="2311730"/>
                  <a:pt x="0" y="2921330"/>
                </a:cubicBezTo>
              </a:path>
            </a:pathLst>
          </a:custGeom>
          <a:noFill/>
          <a:ln w="38100">
            <a:solidFill>
              <a:srgbClr val="00FF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Imagen que contiene señal, dibujo, alimentos&#10;&#10;Descripción generada automáticamente">
            <a:extLst>
              <a:ext uri="{FF2B5EF4-FFF2-40B4-BE49-F238E27FC236}">
                <a16:creationId xmlns:a16="http://schemas.microsoft.com/office/drawing/2014/main" id="{67846BFC-9651-4E82-8EAF-0820894ED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05" y="5226921"/>
            <a:ext cx="360000" cy="360000"/>
          </a:xfrm>
          <a:prstGeom prst="rect">
            <a:avLst/>
          </a:prstGeom>
        </p:spPr>
      </p:pic>
      <p:pic>
        <p:nvPicPr>
          <p:cNvPr id="16" name="Imagen 15" descr="Imagen que contiene plato, reloj&#10;&#10;Descripción generada automáticamente">
            <a:extLst>
              <a:ext uri="{FF2B5EF4-FFF2-40B4-BE49-F238E27FC236}">
                <a16:creationId xmlns:a16="http://schemas.microsoft.com/office/drawing/2014/main" id="{ED4FE34C-FB50-4B74-9B51-2DFD0B282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409" y="2953215"/>
            <a:ext cx="360000" cy="360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Muelle Ramón de la Sota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75 0.00566 L 0.64904 0.01364 L 0.66359 -0.0084 L 0.66805 -0.06193 L 0.66137 -0.08691 L 0.64132 -0.11063 L 0.26912 -0.11063 L 0.27239 -0.14505 L 0.45804 -0.1545 L 0.43918 -0.21264 L 0.72137 -0.29262 L 0.75687 -0.20949 L 0.76682 -0.20949 L 0.82578 -0.31004 L 0.85029 -0.32095 L 0.84241 -0.32242 " pathEditMode="relative" ptsTypes="AAAAAAAAAAAAAAAA">
                                      <p:cBhvr>
                                        <p:cTn id="1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circuito es de 1 vuelta de 82,5 km con el tráfico parcialmente cortado. En caso de encontrar un vehículo, mantener distancia y la organización se encargará de desviarlo y sacarlo del circuito.</a:t>
            </a:r>
          </a:p>
          <a:p>
            <a:pPr marL="342900" lvl="0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 deberá circular siempre por el carril derecho habilitado para la carrera. Invadir el carril contrario en cualquier punto supondrá la descalificación.</a:t>
            </a:r>
          </a:p>
          <a:p>
            <a:pPr marL="342900" lvl="0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Hay que circular siempre por el lado derecho de la calzada carretera. Permitir el adelantamiento.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esta competición, el “</a:t>
            </a:r>
            <a:r>
              <a:rPr lang="es-ES" sz="2400" i="1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drafting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 no está permitido, y la distancia a mantener es de 12 metros. Un deportista podrá adelantar a otro en un tiempo que no exceda de 25 segundos.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4291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Nueva subida desde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Larrabetzu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a Morga (7km al con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pendiente máxima 9%)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km 25. Desnivel positivo total de 855 m.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6865643" y="218458"/>
            <a:ext cx="353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</a:t>
            </a:r>
            <a:endParaRPr/>
          </a:p>
        </p:txBody>
      </p:sp>
      <p:sp>
        <p:nvSpPr>
          <p:cNvPr id="274" name="Google Shape;274;p35"/>
          <p:cNvSpPr txBox="1"/>
          <p:nvPr/>
        </p:nvSpPr>
        <p:spPr>
          <a:xfrm>
            <a:off x="7224726" y="708211"/>
            <a:ext cx="317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1 vuelta x 82,5 km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Dos avituallamientos de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autoabastecimiento: </a:t>
            </a:r>
            <a:endParaRPr dirty="0"/>
          </a:p>
          <a:p>
            <a:pPr marL="864336" lvl="1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Alto de Morga 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(km 25 </a:t>
            </a:r>
            <a:r>
              <a:rPr lang="mr-IN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Junto al Albergue de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Gerekiz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): Gel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(Gel de 50gr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Endurance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Intensity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y de 28gr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Recovery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); Barritas energéticas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Agua e Isotónico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Futurpro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en botellines ciclistas.</a:t>
            </a:r>
            <a:endParaRPr sz="20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4336" lvl="1" algn="just">
              <a:spcBef>
                <a:spcPts val="1200"/>
              </a:spcBef>
              <a:buClr>
                <a:srgbClr val="C00000"/>
              </a:buClr>
              <a:buSzPts val="2000"/>
              <a:buBlip>
                <a:blip r:embed="rId4"/>
              </a:buBlip>
            </a:pP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Alto de </a:t>
            </a:r>
            <a:r>
              <a:rPr lang="es-ES" sz="2000" b="1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Unbe</a:t>
            </a: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(km 65 </a:t>
            </a:r>
            <a:r>
              <a:rPr lang="mr-IN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Tras la rotonda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Urduliz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): Gel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(Gel de 50gr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Endurance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Intensity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y de 28gr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Recovery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); Barritas energéticas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Agua e Isotónico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Futurpro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en botellines ciclistas.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residuos deberán ser depositados en las zonas habilitadas. No realizarlo supone una sanción por tiempo de tarjeta amarilla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4291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Autoabastecimiento: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Por protocolo anti-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Covid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los productos se depositarán en una mesa y no se darán en mano a los deportistas. Serán los y las triatletas quienes deban parar la bici y recoger el avituallamiento que deseen. 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</a:t>
            </a:r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Avituallamientos</a:t>
            </a:r>
            <a:endParaRPr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03CD4A-D9E6-4451-9906-BE212E6CE89C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vueltas x 82,5 km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AF7B9A-5E99-4466-A455-896C16B9D114}"/>
              </a:ext>
            </a:extLst>
          </p:cNvPr>
          <p:cNvSpPr txBox="1"/>
          <p:nvPr/>
        </p:nvSpPr>
        <p:spPr>
          <a:xfrm>
            <a:off x="4903471" y="218458"/>
            <a:ext cx="550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Ciclismo</a:t>
            </a:r>
          </a:p>
        </p:txBody>
      </p:sp>
      <p:pic>
        <p:nvPicPr>
          <p:cNvPr id="5124" name="Picture 4" descr="RECORRIDO CICLISMO ">
            <a:extLst>
              <a:ext uri="{FF2B5EF4-FFF2-40B4-BE49-F238E27FC236}">
                <a16:creationId xmlns:a16="http://schemas.microsoft.com/office/drawing/2014/main" id="{CEA3115D-E100-4297-8543-A031ADEB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5"/>
          <a:stretch/>
        </p:blipFill>
        <p:spPr bwMode="auto">
          <a:xfrm>
            <a:off x="0" y="1479550"/>
            <a:ext cx="106886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5C1C0B-0836-42D5-898D-744A819B7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36" y="2005781"/>
            <a:ext cx="360000" cy="360000"/>
          </a:xfrm>
          <a:prstGeom prst="rect">
            <a:avLst/>
          </a:prstGeom>
        </p:spPr>
      </p:pic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94D494E0-0230-4DDD-9050-CFDAE741F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636" y="2005781"/>
            <a:ext cx="360000" cy="360000"/>
          </a:xfrm>
          <a:prstGeom prst="rect">
            <a:avLst/>
          </a:prstGeom>
        </p:spPr>
      </p:pic>
      <p:pic>
        <p:nvPicPr>
          <p:cNvPr id="10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9F781AE5-B9A0-4C01-8E7B-FD233CC57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996" y="3307099"/>
            <a:ext cx="360000" cy="360000"/>
          </a:xfrm>
          <a:prstGeom prst="rect">
            <a:avLst/>
          </a:prstGeom>
        </p:spPr>
      </p:pic>
      <p:pic>
        <p:nvPicPr>
          <p:cNvPr id="13" name="Imagen 12" descr="Imagen que contiene firmar, exterior, parada, tráfico&#10;&#10;Descripción generada automáticamente">
            <a:extLst>
              <a:ext uri="{FF2B5EF4-FFF2-40B4-BE49-F238E27FC236}">
                <a16:creationId xmlns:a16="http://schemas.microsoft.com/office/drawing/2014/main" id="{6FDC9B4C-2769-44A7-9827-EC5CF49DC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193" y="2365781"/>
            <a:ext cx="360000" cy="360000"/>
          </a:xfrm>
          <a:prstGeom prst="rect">
            <a:avLst/>
          </a:prstGeom>
        </p:spPr>
      </p:pic>
      <p:pic>
        <p:nvPicPr>
          <p:cNvPr id="14" name="Imagen 13" descr="Imagen que contiene firmar, exterior, parada, tráfico&#10;&#10;Descripción generada automáticamente">
            <a:extLst>
              <a:ext uri="{FF2B5EF4-FFF2-40B4-BE49-F238E27FC236}">
                <a16:creationId xmlns:a16="http://schemas.microsoft.com/office/drawing/2014/main" id="{785E3899-501B-4817-86AC-5D576329E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79" y="2947099"/>
            <a:ext cx="360000" cy="360000"/>
          </a:xfrm>
          <a:prstGeom prst="rect">
            <a:avLst/>
          </a:prstGeom>
        </p:spPr>
      </p:pic>
      <p:pic>
        <p:nvPicPr>
          <p:cNvPr id="17" name="Imagen 16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59451650-1CCB-4910-9BA5-0233A23AA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636" y="2044500"/>
            <a:ext cx="360000" cy="360000"/>
          </a:xfrm>
          <a:prstGeom prst="rect">
            <a:avLst/>
          </a:prstGeom>
        </p:spPr>
      </p:pic>
      <p:pic>
        <p:nvPicPr>
          <p:cNvPr id="19" name="Imagen 18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FC88FD92-6A2B-49A0-BEC5-46C750A57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350" y="2975072"/>
            <a:ext cx="360000" cy="360000"/>
          </a:xfrm>
          <a:prstGeom prst="rect">
            <a:avLst/>
          </a:prstGeom>
        </p:spPr>
      </p:pic>
      <p:pic>
        <p:nvPicPr>
          <p:cNvPr id="25" name="Imagen 24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3DC571A5-4E72-4462-B929-6EF2DEDCD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55255">
            <a:off x="4543471" y="4917992"/>
            <a:ext cx="360000" cy="360000"/>
          </a:xfrm>
          <a:prstGeom prst="rect">
            <a:avLst/>
          </a:prstGeom>
        </p:spPr>
      </p:pic>
      <p:pic>
        <p:nvPicPr>
          <p:cNvPr id="26" name="Imagen 25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C653A05B-04C1-468D-A17A-06D687FE0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7462446" y="2668015"/>
            <a:ext cx="360000" cy="360000"/>
          </a:xfrm>
          <a:prstGeom prst="rect">
            <a:avLst/>
          </a:prstGeom>
        </p:spPr>
      </p:pic>
      <p:pic>
        <p:nvPicPr>
          <p:cNvPr id="28" name="Imagen 27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D9315A6F-6E72-409C-8E4F-4360FB4AF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4352228" y="1981373"/>
            <a:ext cx="360000" cy="360000"/>
          </a:xfrm>
          <a:prstGeom prst="rect">
            <a:avLst/>
          </a:prstGeom>
        </p:spPr>
      </p:pic>
      <p:pic>
        <p:nvPicPr>
          <p:cNvPr id="30" name="Imagen 29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F828A22E-6A3C-494D-8173-4E2FD25F6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1799223" y="2739035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firmar, dibujo, señal&#10;&#10;Descripción generada automáticamente">
            <a:extLst>
              <a:ext uri="{FF2B5EF4-FFF2-40B4-BE49-F238E27FC236}">
                <a16:creationId xmlns:a16="http://schemas.microsoft.com/office/drawing/2014/main" id="{F1414C82-53C2-4D15-9C4C-16E968831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374" y="4252363"/>
            <a:ext cx="360000" cy="3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1AA3EE-074A-4A49-82D7-9CA7CACF8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14" y="4191366"/>
            <a:ext cx="360000" cy="36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 -0.00671 L 0.05347 -0.02393 L 0.0958 0.01994 L 0.11243 0.00903 L 0.16456 0.06402 L 0.21239 0.03716 L 0.22679 0.0403 L 0.23244 0.05773 L 0.23244 0.0105 L 0.22798 0.07809 L 0.2813 0.09845 L 0.32125 0.14715 L 0.40457 0.15344 L 0.43457 0.18808 L 0.5179 0.16436 L 0.5479 0.15974 L 0.56126 0.16436 L 0.57671 0.14883 L 0.62127 0.12679 L 0.61117 0.07641 L 0.61117 0.06088 L 0.63671 0.04513 L 0.63894 0.01994 L 0.63226 -0.00525 L 0.64681 -0.01448 L 0.66226 -0.01448 L 0.66449 -0.03022 L 0.65572 -0.04765 L 0.67013 -0.05059 L 0.68127 -0.05373 L 0.68454 -0.06633 L 0.72568 -0.08207 L 0.75004 -0.07745 L 0.71335 -0.10726 L 0.71127 -0.13077 L 0.72895 -0.13224 L 0.73236 -0.14483 L 0.76905 -0.13539 L 0.72003 -0.18409 L 0.67563 -0.20928 L 0.59572 -0.19836 L 0.55116 -0.22187 L 0.52339 -0.21872 L 0.4824 -0.24223 L 0.52235 -0.2563 L 0.51017 -0.26574 L 0.50453 -0.28463 L 0.49339 -0.27687 L 0.48463 -0.28778 L 0.46339 -0.27519 L 0.43131 -0.29408 L 0.44007 -0.30814 L 0.40131 -0.32221 L 0.3312 -0.30814 L 0.26793 -0.29723 L 0.20243 -0.28925 L 0.16233 -0.28001 L 0.0958 -0.28778 L 0.08688 -0.28148 L 0.07901 -0.26574 L 0.09238 -0.24538 L 0.11793 -0.24076 L 0.13679 -0.23593 L 0.14689 -0.22817 L 0.10352 -0.21075 L 0.09684 -0.20151 L 0.01247 -0.20613 L 0.00802 -0.18094 L -0.01099 -0.17947 L -0.00758 -0.16834 L -0.05986 -0.17464 L -0.06862 -0.16373 L -0.04976 -0.14798 L -0.05644 -0.11671 L -0.04649 -0.06801 L -0.03981 -0.01616 L -0.02317 -0.00357 L -0.00089 -0.00357 " pathEditMode="relative" ptsTypes="AAAAAAAAAAAAAAAAAAAAAAAAAAAAAAAAAAAAAAAAAAAAAAAAAAAAAAAAAAAAAAAAAAAAAAAAAAAAAA">
                                      <p:cBhvr>
                                        <p:cTn id="10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pic>
        <p:nvPicPr>
          <p:cNvPr id="308" name="Google Shape;308;p38"/>
          <p:cNvPicPr preferRelativeResize="0"/>
          <p:nvPr/>
        </p:nvPicPr>
        <p:blipFill rotWithShape="1">
          <a:blip r:embed="rId4">
            <a:alphaModFix/>
          </a:blip>
          <a:srcRect l="36822" t="28077" r="51574" b="22000"/>
          <a:stretch/>
        </p:blipFill>
        <p:spPr>
          <a:xfrm>
            <a:off x="1313846" y="2895667"/>
            <a:ext cx="739858" cy="17905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9" name="Google Shape;309;p38"/>
          <p:cNvGraphicFramePr/>
          <p:nvPr>
            <p:extLst>
              <p:ext uri="{D42A27DB-BD31-4B8C-83A1-F6EECF244321}">
                <p14:modId xmlns:p14="http://schemas.microsoft.com/office/powerpoint/2010/main" val="416963731"/>
              </p:ext>
            </p:extLst>
          </p:nvPr>
        </p:nvGraphicFramePr>
        <p:xfrm>
          <a:off x="380010" y="4992520"/>
          <a:ext cx="9915900" cy="1371610"/>
        </p:xfrm>
        <a:graphic>
          <a:graphicData uri="http://schemas.openxmlformats.org/drawingml/2006/table">
            <a:tbl>
              <a:tblPr firstRow="1" bandRow="1">
                <a:noFill/>
                <a:tableStyleId>{0E3B9EBF-016F-4979-98F1-7E99A7F445C2}</a:tableStyleId>
              </a:tblPr>
              <a:tblGrid>
                <a:gridCol w="247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Agua en Bidón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33 cl</a:t>
                      </a:r>
                      <a:endParaRPr sz="21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dirty="0"/>
                        <a:t>Gel de 50gr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Endurance</a:t>
                      </a:r>
                      <a:r>
                        <a:rPr lang="es-ES" sz="2100" dirty="0"/>
                        <a:t>;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Recovery</a:t>
                      </a:r>
                      <a:r>
                        <a:rPr lang="es-ES" sz="2100" dirty="0"/>
                        <a:t> y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Intensity</a:t>
                      </a:r>
                      <a:endParaRPr sz="21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/>
                        <a:t>Barrita de marca Finisher</a:t>
                      </a:r>
                      <a:endParaRPr sz="21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Isot</a:t>
                      </a:r>
                      <a:r>
                        <a:rPr lang="es-ES" sz="2100" dirty="0"/>
                        <a:t>ónico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Futurpro</a:t>
                      </a:r>
                      <a:r>
                        <a:rPr lang="es-ES" sz="2100" dirty="0"/>
                        <a:t> en Bidón</a:t>
                      </a:r>
                      <a:endParaRPr sz="21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dirty="0"/>
                        <a:t>33 </a:t>
                      </a:r>
                      <a:r>
                        <a:rPr lang="es-ES" sz="2100" dirty="0" err="1"/>
                        <a:t>cl</a:t>
                      </a:r>
                      <a:endParaRPr sz="21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0" name="Google Shape;310;p38"/>
          <p:cNvPicPr preferRelativeResize="0"/>
          <p:nvPr/>
        </p:nvPicPr>
        <p:blipFill rotWithShape="1">
          <a:blip r:embed="rId4">
            <a:alphaModFix/>
          </a:blip>
          <a:srcRect l="36822" t="28077" r="51574" b="22000"/>
          <a:stretch/>
        </p:blipFill>
        <p:spPr>
          <a:xfrm>
            <a:off x="8634934" y="2841739"/>
            <a:ext cx="739858" cy="179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 descr="Imagen que contiene alimentos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8014" y="2886172"/>
            <a:ext cx="188888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 descr="Imagen que contiene alimentos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 l="19689" t="22297" r="22054" b="13637"/>
          <a:stretch/>
        </p:blipFill>
        <p:spPr>
          <a:xfrm>
            <a:off x="3340411" y="2886172"/>
            <a:ext cx="1636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5616" y="2155581"/>
            <a:ext cx="1298349" cy="17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2669" y="2227589"/>
            <a:ext cx="1296144" cy="1708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9"/>
          <p:cNvCxnSpPr/>
          <p:nvPr/>
        </p:nvCxnSpPr>
        <p:spPr>
          <a:xfrm>
            <a:off x="2121145" y="4212380"/>
            <a:ext cx="6423816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39"/>
          <p:cNvCxnSpPr>
            <a:endCxn id="318" idx="2"/>
          </p:cNvCxnSpPr>
          <p:nvPr/>
        </p:nvCxnSpPr>
        <p:spPr>
          <a:xfrm rot="10800000" flipH="1">
            <a:off x="2384541" y="3936117"/>
            <a:ext cx="16200" cy="108990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1" name="Google Shape;321;p39"/>
          <p:cNvCxnSpPr/>
          <p:nvPr/>
        </p:nvCxnSpPr>
        <p:spPr>
          <a:xfrm rot="10800000" flipH="1">
            <a:off x="2687471" y="5859061"/>
            <a:ext cx="5329894" cy="4093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22" name="Google Shape;322;p39"/>
          <p:cNvCxnSpPr/>
          <p:nvPr/>
        </p:nvCxnSpPr>
        <p:spPr>
          <a:xfrm>
            <a:off x="8038206" y="3842508"/>
            <a:ext cx="0" cy="118353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3" name="Google Shape;323;p39"/>
          <p:cNvCxnSpPr/>
          <p:nvPr/>
        </p:nvCxnSpPr>
        <p:spPr>
          <a:xfrm>
            <a:off x="2464952" y="6526583"/>
            <a:ext cx="556563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24" name="Google Shape;324;p39"/>
          <p:cNvSpPr txBox="1"/>
          <p:nvPr/>
        </p:nvSpPr>
        <p:spPr>
          <a:xfrm>
            <a:off x="4717804" y="6188029"/>
            <a:ext cx="743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80 m.</a:t>
            </a:r>
            <a:endParaRPr/>
          </a:p>
        </p:txBody>
      </p:sp>
      <p:pic>
        <p:nvPicPr>
          <p:cNvPr id="325" name="Google Shape;325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401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266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0344" y="5130005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7471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6153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4835" y="5026040"/>
            <a:ext cx="628682" cy="628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9"/>
          <p:cNvCxnSpPr/>
          <p:nvPr/>
        </p:nvCxnSpPr>
        <p:spPr>
          <a:xfrm>
            <a:off x="1696671" y="5026038"/>
            <a:ext cx="68790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2" name="Google Shape;332;p39"/>
          <p:cNvCxnSpPr/>
          <p:nvPr/>
        </p:nvCxnSpPr>
        <p:spPr>
          <a:xfrm>
            <a:off x="8017365" y="5026038"/>
            <a:ext cx="863805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3" name="Google Shape;333;p39"/>
          <p:cNvCxnSpPr/>
          <p:nvPr/>
        </p:nvCxnSpPr>
        <p:spPr>
          <a:xfrm>
            <a:off x="2384579" y="5026038"/>
            <a:ext cx="302892" cy="83302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4" name="Google Shape;334;p39"/>
          <p:cNvCxnSpPr/>
          <p:nvPr/>
        </p:nvCxnSpPr>
        <p:spPr>
          <a:xfrm flipH="1">
            <a:off x="8017365" y="4990451"/>
            <a:ext cx="26435" cy="90954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35" name="Google Shape;335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7408" y="2294577"/>
            <a:ext cx="1997831" cy="16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sp>
        <p:nvSpPr>
          <p:cNvPr id="337" name="Google Shape;337;p39"/>
          <p:cNvSpPr txBox="1"/>
          <p:nvPr/>
        </p:nvSpPr>
        <p:spPr>
          <a:xfrm>
            <a:off x="2448869" y="1430442"/>
            <a:ext cx="3538583" cy="738664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Voluntarios con peto específico</a:t>
            </a:r>
            <a:endParaRPr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/>
          <p:nvPr/>
        </p:nvSpPr>
        <p:spPr>
          <a:xfrm>
            <a:off x="1139497" y="3896756"/>
            <a:ext cx="7777163" cy="9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Distancia legal de 12 m. entre bicicletas</a:t>
            </a:r>
            <a:endParaRPr sz="2400" b="1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(desde rueda delantera a rueda delantera).</a:t>
            </a:r>
            <a:endParaRPr/>
          </a:p>
        </p:txBody>
      </p:sp>
      <p:sp>
        <p:nvSpPr>
          <p:cNvPr id="343" name="Google Shape;343;p40"/>
          <p:cNvSpPr txBox="1"/>
          <p:nvPr/>
        </p:nvSpPr>
        <p:spPr>
          <a:xfrm>
            <a:off x="1139497" y="4904868"/>
            <a:ext cx="777716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Zona de drafting entre bicicleta y moto: 12m.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1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Máximo 25 segundos para adelantar y salir de la zona de drafting del deportista que precede.</a:t>
            </a:r>
            <a:endParaRPr/>
          </a:p>
        </p:txBody>
      </p:sp>
      <p:pic>
        <p:nvPicPr>
          <p:cNvPr id="344" name="Google Shape;344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189" y="2526893"/>
            <a:ext cx="1500188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3377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89" y="2312580"/>
            <a:ext cx="14287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0877" y="2312580"/>
            <a:ext cx="14287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3002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2127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>
            <a:spLocks noGrp="1"/>
          </p:cNvSpPr>
          <p:nvPr>
            <p:ph type="body" idx="1"/>
          </p:nvPr>
        </p:nvSpPr>
        <p:spPr>
          <a:xfrm>
            <a:off x="285008" y="1476375"/>
            <a:ext cx="10119218" cy="58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Durante el segmento de ciclismo, los oficiales podrán mostrar 2 tarjetas diferentes (azul y amarilla):</a:t>
            </a:r>
            <a:endParaRPr dirty="0"/>
          </a:p>
          <a:p>
            <a:pPr marL="391077" lvl="0" indent="-23867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5028" lvl="3" indent="-260718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Infracción por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drafting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5028" lvl="3" indent="-260718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Otras infracciones (bloqueo, tirar residuos...)</a:t>
            </a:r>
            <a:endParaRPr dirty="0"/>
          </a:p>
          <a:p>
            <a:pPr marL="1303592" lvl="2" indent="-108318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el caso de recibir una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tarjeta azul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debes detenerte en el siguiente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Penalty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Box durante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5 minutos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el caso de recibir una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tarjeta amarilla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debes detenerte en el siguiente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Penalty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Box durante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30 segundos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  <p:sp>
        <p:nvSpPr>
          <p:cNvPr id="358" name="Google Shape;358;p41"/>
          <p:cNvSpPr/>
          <p:nvPr/>
        </p:nvSpPr>
        <p:spPr>
          <a:xfrm rot="1667904">
            <a:off x="1439757" y="4010101"/>
            <a:ext cx="408824" cy="599508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315125" marR="0" lvl="0" indent="-1680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16"/>
              <a:buFont typeface="Arial"/>
              <a:buNone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9" name="Google Shape;359;p41"/>
          <p:cNvSpPr/>
          <p:nvPr/>
        </p:nvSpPr>
        <p:spPr>
          <a:xfrm rot="1667904">
            <a:off x="1439756" y="3289119"/>
            <a:ext cx="408824" cy="599508"/>
          </a:xfrm>
          <a:prstGeom prst="rect">
            <a:avLst/>
          </a:prstGeom>
          <a:solidFill>
            <a:srgbClr val="112E68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315125" marR="0" lvl="0" indent="-1680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16"/>
              <a:buFont typeface="Arial"/>
              <a:buNone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285008" y="1476375"/>
            <a:ext cx="10119218" cy="58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sp>
        <p:nvSpPr>
          <p:cNvPr id="366" name="Google Shape;366;p42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  <p:sp>
        <p:nvSpPr>
          <p:cNvPr id="367" name="Google Shape;367;p42"/>
          <p:cNvSpPr/>
          <p:nvPr/>
        </p:nvSpPr>
        <p:spPr>
          <a:xfrm rot="1667904">
            <a:off x="1924013" y="2504500"/>
            <a:ext cx="408824" cy="617014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2"/>
          <p:cNvSpPr/>
          <p:nvPr/>
        </p:nvSpPr>
        <p:spPr>
          <a:xfrm>
            <a:off x="2707759" y="2526083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85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2"/>
          <p:cNvSpPr txBox="1"/>
          <p:nvPr/>
        </p:nvSpPr>
        <p:spPr>
          <a:xfrm>
            <a:off x="3689105" y="2536123"/>
            <a:ext cx="13105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AMARILLA</a:t>
            </a:r>
            <a:endParaRPr/>
          </a:p>
        </p:txBody>
      </p:sp>
      <p:sp>
        <p:nvSpPr>
          <p:cNvPr id="370" name="Google Shape;370;p42"/>
          <p:cNvSpPr txBox="1"/>
          <p:nvPr/>
        </p:nvSpPr>
        <p:spPr>
          <a:xfrm>
            <a:off x="6268745" y="2536122"/>
            <a:ext cx="155586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STOP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30 SEGUNDOS</a:t>
            </a:r>
            <a:endParaRPr dirty="0"/>
          </a:p>
        </p:txBody>
      </p:sp>
      <p:grpSp>
        <p:nvGrpSpPr>
          <p:cNvPr id="371" name="Google Shape;371;p42"/>
          <p:cNvGrpSpPr/>
          <p:nvPr/>
        </p:nvGrpSpPr>
        <p:grpSpPr>
          <a:xfrm>
            <a:off x="8322983" y="2279659"/>
            <a:ext cx="1112823" cy="949749"/>
            <a:chOff x="6588224" y="1667520"/>
            <a:chExt cx="1008112" cy="1257344"/>
          </a:xfrm>
        </p:grpSpPr>
        <p:sp>
          <p:nvSpPr>
            <p:cNvPr id="372" name="Google Shape;372;p42"/>
            <p:cNvSpPr/>
            <p:nvPr/>
          </p:nvSpPr>
          <p:spPr>
            <a:xfrm>
              <a:off x="6588224" y="2203313"/>
              <a:ext cx="1008112" cy="247208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93" b="1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PENALTY BOX</a:t>
              </a:r>
              <a:endParaRPr sz="1985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3" name="Google Shape;373;p42"/>
            <p:cNvCxnSpPr/>
            <p:nvPr/>
          </p:nvCxnSpPr>
          <p:spPr>
            <a:xfrm>
              <a:off x="6588224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4" name="Google Shape;374;p42"/>
            <p:cNvSpPr/>
            <p:nvPr/>
          </p:nvSpPr>
          <p:spPr>
            <a:xfrm>
              <a:off x="6588224" y="1667520"/>
              <a:ext cx="1008112" cy="535794"/>
            </a:xfrm>
            <a:prstGeom prst="triangle">
              <a:avLst>
                <a:gd name="adj" fmla="val 50000"/>
              </a:avLst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5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5" name="Google Shape;375;p42"/>
            <p:cNvCxnSpPr/>
            <p:nvPr/>
          </p:nvCxnSpPr>
          <p:spPr>
            <a:xfrm>
              <a:off x="7596336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76" name="Google Shape;376;p42"/>
          <p:cNvSpPr/>
          <p:nvPr/>
        </p:nvSpPr>
        <p:spPr>
          <a:xfrm rot="1667904">
            <a:off x="1924013" y="3826206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42"/>
          <p:cNvSpPr/>
          <p:nvPr/>
        </p:nvSpPr>
        <p:spPr>
          <a:xfrm>
            <a:off x="2708456" y="3845289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3651635" y="3849054"/>
            <a:ext cx="13105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AZUL</a:t>
            </a:r>
            <a:endParaRPr/>
          </a:p>
        </p:txBody>
      </p:sp>
      <p:sp>
        <p:nvSpPr>
          <p:cNvPr id="379" name="Google Shape;379;p42"/>
          <p:cNvSpPr txBox="1"/>
          <p:nvPr/>
        </p:nvSpPr>
        <p:spPr>
          <a:xfrm>
            <a:off x="6273599" y="3845289"/>
            <a:ext cx="15750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STOP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5 </a:t>
            </a: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MINUTOS</a:t>
            </a:r>
            <a:endParaRPr/>
          </a:p>
        </p:txBody>
      </p:sp>
      <p:sp>
        <p:nvSpPr>
          <p:cNvPr id="380" name="Google Shape;380;p42"/>
          <p:cNvSpPr/>
          <p:nvPr/>
        </p:nvSpPr>
        <p:spPr>
          <a:xfrm rot="1667904">
            <a:off x="1924594" y="5032720"/>
            <a:ext cx="408824" cy="617014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2"/>
          <p:cNvSpPr/>
          <p:nvPr/>
        </p:nvSpPr>
        <p:spPr>
          <a:xfrm rot="1667904">
            <a:off x="1406713" y="6008796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 rot="1667904">
            <a:off x="1747027" y="5972815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/>
          <p:nvPr/>
        </p:nvSpPr>
        <p:spPr>
          <a:xfrm rot="1667904">
            <a:off x="2162110" y="5915147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2756548" y="5449542"/>
            <a:ext cx="825405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2"/>
          <p:cNvSpPr txBox="1"/>
          <p:nvPr/>
        </p:nvSpPr>
        <p:spPr>
          <a:xfrm>
            <a:off x="3734375" y="5449542"/>
            <a:ext cx="1238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ROJA</a:t>
            </a:r>
            <a:endParaRPr/>
          </a:p>
        </p:txBody>
      </p:sp>
      <p:sp>
        <p:nvSpPr>
          <p:cNvPr id="386" name="Google Shape;386;p42"/>
          <p:cNvSpPr txBox="1"/>
          <p:nvPr/>
        </p:nvSpPr>
        <p:spPr>
          <a:xfrm>
            <a:off x="6268745" y="5574535"/>
            <a:ext cx="23641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DESCALIFICACIÓN</a:t>
            </a:r>
            <a:endParaRPr/>
          </a:p>
        </p:txBody>
      </p:sp>
      <p:grpSp>
        <p:nvGrpSpPr>
          <p:cNvPr id="387" name="Google Shape;387;p42"/>
          <p:cNvGrpSpPr/>
          <p:nvPr/>
        </p:nvGrpSpPr>
        <p:grpSpPr>
          <a:xfrm>
            <a:off x="8322983" y="3413132"/>
            <a:ext cx="1112823" cy="949749"/>
            <a:chOff x="6588224" y="1667520"/>
            <a:chExt cx="1008112" cy="1257344"/>
          </a:xfrm>
        </p:grpSpPr>
        <p:sp>
          <p:nvSpPr>
            <p:cNvPr id="388" name="Google Shape;388;p42"/>
            <p:cNvSpPr/>
            <p:nvPr/>
          </p:nvSpPr>
          <p:spPr>
            <a:xfrm>
              <a:off x="6588224" y="2203313"/>
              <a:ext cx="1008112" cy="247208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93" b="1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PENALTY BOX</a:t>
              </a:r>
              <a:endParaRPr sz="1985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9" name="Google Shape;389;p42"/>
            <p:cNvCxnSpPr/>
            <p:nvPr/>
          </p:nvCxnSpPr>
          <p:spPr>
            <a:xfrm>
              <a:off x="6588224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0" name="Google Shape;390;p42"/>
            <p:cNvSpPr/>
            <p:nvPr/>
          </p:nvSpPr>
          <p:spPr>
            <a:xfrm>
              <a:off x="6588224" y="1667520"/>
              <a:ext cx="1008112" cy="535794"/>
            </a:xfrm>
            <a:prstGeom prst="triangle">
              <a:avLst>
                <a:gd name="adj" fmla="val 50000"/>
              </a:avLst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5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1" name="Google Shape;391;p42"/>
            <p:cNvCxnSpPr/>
            <p:nvPr/>
          </p:nvCxnSpPr>
          <p:spPr>
            <a:xfrm>
              <a:off x="7596336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2" name="Google Shape;392;p42"/>
          <p:cNvSpPr/>
          <p:nvPr/>
        </p:nvSpPr>
        <p:spPr>
          <a:xfrm>
            <a:off x="5154607" y="2526083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85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2"/>
          <p:cNvSpPr/>
          <p:nvPr/>
        </p:nvSpPr>
        <p:spPr>
          <a:xfrm>
            <a:off x="5155304" y="3845289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5203396" y="5449542"/>
            <a:ext cx="825405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body" idx="1"/>
          </p:nvPr>
        </p:nvSpPr>
        <p:spPr>
          <a:xfrm>
            <a:off x="738608" y="2118732"/>
            <a:ext cx="9211423" cy="444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desmontar de la bicicleta antes de la línea que estará señalizada con dos banderolas rojas.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 la bicicleta en la mano dirígete hasta el espacio asignado, deja la bicicleta y desabróchate el casco.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Deposita todo el material utilizado en el ciclismo en la cesta habilitada.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Ten cuidado, porque puede haber otros deportistas dejando material o retirando material. Debes mantener la distancia interpersonal en todo momento.</a:t>
            </a:r>
            <a:endParaRPr/>
          </a:p>
          <a:p>
            <a:pPr marL="342900" lvl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Transición #2</a:t>
            </a:r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Muelle Ramón de la Sota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Horarios / Entrega de dorsales 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635000" marR="0" lvl="0" indent="-4572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endParaRPr sz="28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403761" y="1462718"/>
            <a:ext cx="10000465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b="1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Viernes día </a:t>
            </a:r>
            <a:r>
              <a:rPr lang="es-ES" sz="187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17.</a:t>
            </a:r>
          </a:p>
          <a:p>
            <a:pPr marL="171450" marR="0" lvl="0" indent="-171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endParaRPr lang="es-ES" sz="1000" b="1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2000" b="1" u="sng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CARPA EN LA EXPLANADA ITSAS MUSEUM – MUSEO MARITIMO DE BILBAO</a:t>
            </a:r>
            <a:endParaRPr sz="2000" b="1" u="sng" dirty="0"/>
          </a:p>
          <a:p>
            <a:pPr marL="864336" marR="0" lvl="1" indent="-342900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 a 160: De 20:00h a 21:00 horas. (Elite)</a:t>
            </a:r>
          </a:p>
          <a:p>
            <a:pPr marL="864336" lvl="1" indent="-342900" algn="just">
              <a:lnSpc>
                <a:spcPct val="90000"/>
              </a:lnSpc>
              <a:spcBef>
                <a:spcPts val="1324"/>
              </a:spcBef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691 a 693: De 20:00 a 21:00 horas.</a:t>
            </a:r>
            <a:endParaRPr sz="187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864336" marR="0" lvl="1" indent="-342900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161 a 870: De 16:00 a 20:00 horas. </a:t>
            </a:r>
          </a:p>
          <a:p>
            <a:pPr marL="692886" marR="0" lvl="1" indent="-171450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endParaRPr lang="es-ES" sz="10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indent="-391077" algn="just">
              <a:lnSpc>
                <a:spcPct val="90000"/>
              </a:lnSpc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día 18.</a:t>
            </a:r>
          </a:p>
          <a:p>
            <a:pPr marL="864336" lvl="1" indent="-342900" algn="just">
              <a:lnSpc>
                <a:spcPct val="90000"/>
              </a:lnSpc>
              <a:spcBef>
                <a:spcPts val="1324"/>
              </a:spcBef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 09:00 a 11:00. Únicamente con aviso previo.</a:t>
            </a:r>
          </a:p>
          <a:p>
            <a:pPr marL="692886" lvl="1" indent="-171450" algn="just">
              <a:lnSpc>
                <a:spcPct val="90000"/>
              </a:lnSpc>
              <a:spcBef>
                <a:spcPts val="1324"/>
              </a:spcBef>
              <a:buClr>
                <a:srgbClr val="C00000"/>
              </a:buClr>
              <a:buSzPts val="1870"/>
              <a:buBlip>
                <a:blip r:embed="rId4"/>
              </a:buBlip>
            </a:pPr>
            <a:endParaRPr lang="es-ES" sz="8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s-ES" sz="187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os dorsales podrán ser retirados presentando foto </a:t>
            </a: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DNI </a:t>
            </a:r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Blip>
                <a:blip r:embed="rId4"/>
              </a:buBlip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</a:t>
            </a:r>
            <a:r>
              <a:rPr lang="es-ES" sz="187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incidencias, enviar email a: </a:t>
            </a:r>
            <a:r>
              <a:rPr lang="es-ES" sz="187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inscripciones@triatlon.org</a:t>
            </a:r>
            <a:endParaRPr sz="187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marR="0" lvl="0" indent="-272332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1870"/>
              <a:buFont typeface="Arial"/>
              <a:buNone/>
            </a:pPr>
            <a:endParaRPr sz="187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 t="32838" b="38233"/>
          <a:stretch/>
        </p:blipFill>
        <p:spPr>
          <a:xfrm>
            <a:off x="0" y="5605153"/>
            <a:ext cx="10688638" cy="173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B905617-EAB7-49F9-A79E-347294FA1950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C00000"/>
                </a:solidFill>
                <a:latin typeface=""/>
              </a:rPr>
              <a:t>Transición #2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A8195A-BE43-468A-A27B-5640DB35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637142"/>
            <a:ext cx="10621963" cy="51458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4A58C9-2950-43A6-842C-98D188A3DBEC}"/>
              </a:ext>
            </a:extLst>
          </p:cNvPr>
          <p:cNvSpPr txBox="1"/>
          <p:nvPr/>
        </p:nvSpPr>
        <p:spPr>
          <a:xfrm>
            <a:off x="5344319" y="3143568"/>
            <a:ext cx="207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</a:t>
            </a:r>
          </a:p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ELITE, OPEN y AQUABIKE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7D8E9D-5F68-4EFD-B3AA-057CE9BAF22A}"/>
              </a:ext>
            </a:extLst>
          </p:cNvPr>
          <p:cNvSpPr txBox="1"/>
          <p:nvPr/>
        </p:nvSpPr>
        <p:spPr>
          <a:xfrm>
            <a:off x="3693895" y="5815546"/>
            <a:ext cx="253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 GGEE</a:t>
            </a:r>
          </a:p>
        </p:txBody>
      </p:sp>
      <p:pic>
        <p:nvPicPr>
          <p:cNvPr id="7" name="Imagen 6" descr="Imagen que contiene plato, reloj&#10;&#10;Descripción generada automáticamente">
            <a:extLst>
              <a:ext uri="{FF2B5EF4-FFF2-40B4-BE49-F238E27FC236}">
                <a16:creationId xmlns:a16="http://schemas.microsoft.com/office/drawing/2014/main" id="{8E2E9E68-F6A6-481A-98AB-818869C62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42" y="6602958"/>
            <a:ext cx="360000" cy="360000"/>
          </a:xfrm>
          <a:prstGeom prst="rect">
            <a:avLst/>
          </a:prstGeom>
        </p:spPr>
      </p:pic>
      <p:pic>
        <p:nvPicPr>
          <p:cNvPr id="8" name="Imagen 7" descr="Imagen que contiene señal, dibujo, alimentos&#10;&#10;Descripción generada automáticamente">
            <a:extLst>
              <a:ext uri="{FF2B5EF4-FFF2-40B4-BE49-F238E27FC236}">
                <a16:creationId xmlns:a16="http://schemas.microsoft.com/office/drawing/2014/main" id="{DD1E1FBF-58A6-4F87-8E47-9D64326D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42" y="6242958"/>
            <a:ext cx="360000" cy="36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8 0.00168 L 0.00446 -0.10685 L 0.03223 -0.11776 L 0.90331 -0.14127 L 0.92009 -0.1885 L 0.91564 -0.27792 L 0.87999 -0.30773 L 0.38007 -0.30626 L 0.38779 -0.39106 L 0.80781 -0.5212 L 0.91445 -0.50567 " pathEditMode="relative" ptsTypes="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 txBox="1">
            <a:spLocks noGrp="1"/>
          </p:cNvSpPr>
          <p:nvPr>
            <p:ph type="body" idx="1"/>
          </p:nvPr>
        </p:nvSpPr>
        <p:spPr>
          <a:xfrm>
            <a:off x="184727" y="1468582"/>
            <a:ext cx="10503911" cy="584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Recorrido de 4 vueltas de 4,85 km; Para finalizar la competición se entrará directamente a meta. Circuito totalmente plano.</a:t>
            </a:r>
            <a:endParaRPr dirty="0"/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Avituallamientos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líquido de autoabastecimiento:</a:t>
            </a:r>
          </a:p>
          <a:p>
            <a:pPr marL="848277" lvl="1" indent="-391077" algn="just">
              <a:lnSpc>
                <a:spcPct val="12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Salida del AT. 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Explanada de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Itsas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Museum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Botellin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de agua.</a:t>
            </a:r>
          </a:p>
          <a:p>
            <a:pPr marL="848277" lvl="1" indent="-391077" algn="just">
              <a:lnSpc>
                <a:spcPct val="12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Puente </a:t>
            </a:r>
            <a:r>
              <a:rPr lang="es-ES" sz="2000" b="1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Zubizuri</a:t>
            </a:r>
            <a:r>
              <a:rPr lang="es-ES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Tanto a la ida como a la vuelta. Geles, Agua, Coca-Cola,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Monster-Isotonica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Aquarius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marL="391077" indent="-391077" algn="just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residuos deben ser depositados en las zonas habilitadas.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Control de vueltas en los extremos del circuito</a:t>
            </a:r>
            <a:endParaRPr dirty="0"/>
          </a:p>
        </p:txBody>
      </p:sp>
      <p:sp>
        <p:nvSpPr>
          <p:cNvPr id="418" name="Google Shape;418;p45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Carrera a pie</a:t>
            </a:r>
            <a:endParaRPr/>
          </a:p>
        </p:txBody>
      </p:sp>
      <p:sp>
        <p:nvSpPr>
          <p:cNvPr id="419" name="Google Shape;419;p4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3 vueltas x 7 km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6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4 vueltas x 4,85 km</a:t>
            </a:r>
            <a:endParaRPr dirty="0"/>
          </a:p>
        </p:txBody>
      </p:sp>
      <p:sp>
        <p:nvSpPr>
          <p:cNvPr id="426" name="Google Shape;426;p4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Carrera a pie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1897020"/>
            <a:ext cx="9765002" cy="50544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 descr="Resultado de imagen de platanos"/>
          <p:cNvSpPr/>
          <p:nvPr/>
        </p:nvSpPr>
        <p:spPr>
          <a:xfrm>
            <a:off x="7164288" y="2301375"/>
            <a:ext cx="2160240" cy="216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Carrera</a:t>
            </a:r>
            <a:endParaRPr/>
          </a:p>
        </p:txBody>
      </p:sp>
      <p:graphicFrame>
        <p:nvGraphicFramePr>
          <p:cNvPr id="446" name="Google Shape;446;p47"/>
          <p:cNvGraphicFramePr/>
          <p:nvPr>
            <p:extLst>
              <p:ext uri="{D42A27DB-BD31-4B8C-83A1-F6EECF244321}">
                <p14:modId xmlns:p14="http://schemas.microsoft.com/office/powerpoint/2010/main" val="82463303"/>
              </p:ext>
            </p:extLst>
          </p:nvPr>
        </p:nvGraphicFramePr>
        <p:xfrm>
          <a:off x="1626919" y="4992520"/>
          <a:ext cx="7528956" cy="1371610"/>
        </p:xfrm>
        <a:graphic>
          <a:graphicData uri="http://schemas.openxmlformats.org/drawingml/2006/table">
            <a:tbl>
              <a:tblPr firstRow="1" bandRow="1">
                <a:noFill/>
                <a:tableStyleId>{0E3B9EBF-016F-4979-98F1-7E99A7F445C2}</a:tableStyleId>
              </a:tblPr>
              <a:tblGrid>
                <a:gridCol w="250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652">
                  <a:extLst>
                    <a:ext uri="{9D8B030D-6E8A-4147-A177-3AD203B41FA5}">
                      <a16:colId xmlns:a16="http://schemas.microsoft.com/office/drawing/2014/main" val="2317269231"/>
                    </a:ext>
                  </a:extLst>
                </a:gridCol>
                <a:gridCol w="250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Agua en Botella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33 cl</a:t>
                      </a:r>
                      <a:endParaRPr sz="21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dirty="0"/>
                        <a:t>Gel de 50gr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Endurance</a:t>
                      </a:r>
                      <a:r>
                        <a:rPr lang="es-ES" sz="2100" dirty="0"/>
                        <a:t>;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Recovery</a:t>
                      </a:r>
                      <a:r>
                        <a:rPr lang="es-ES" sz="2100" dirty="0"/>
                        <a:t> y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Intensity</a:t>
                      </a:r>
                      <a:endParaRPr lang="es-ES" sz="21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Powerade en Botella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50 </a:t>
                      </a:r>
                      <a:r>
                        <a:rPr lang="es-ES" sz="2100" u="none" strike="noStrike" cap="none" dirty="0" err="1"/>
                        <a:t>cl</a:t>
                      </a:r>
                      <a:endParaRPr sz="21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47" name="Google Shape;447;p47" descr="C:\Users\Jorge\Desktop\Logos\Iconos mas usuales\botell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5809" y="2953316"/>
            <a:ext cx="1656184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288" y="2953316"/>
            <a:ext cx="1656175" cy="16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2;p38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A2B7C63A-F2CB-4C86-BED4-5F2E479FA3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689" t="22297" r="22054" b="13637"/>
          <a:stretch/>
        </p:blipFill>
        <p:spPr>
          <a:xfrm>
            <a:off x="4634758" y="2881403"/>
            <a:ext cx="163676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5616" y="2155581"/>
            <a:ext cx="1298349" cy="17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2669" y="2227589"/>
            <a:ext cx="1296144" cy="1708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48"/>
          <p:cNvCxnSpPr/>
          <p:nvPr/>
        </p:nvCxnSpPr>
        <p:spPr>
          <a:xfrm>
            <a:off x="2121145" y="4212380"/>
            <a:ext cx="6423816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48"/>
          <p:cNvCxnSpPr>
            <a:endCxn id="454" idx="2"/>
          </p:cNvCxnSpPr>
          <p:nvPr/>
        </p:nvCxnSpPr>
        <p:spPr>
          <a:xfrm rot="10800000" flipH="1">
            <a:off x="2384541" y="3936117"/>
            <a:ext cx="16200" cy="108990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7" name="Google Shape;457;p48"/>
          <p:cNvCxnSpPr/>
          <p:nvPr/>
        </p:nvCxnSpPr>
        <p:spPr>
          <a:xfrm rot="10800000" flipH="1">
            <a:off x="2687471" y="5859061"/>
            <a:ext cx="5329894" cy="4093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58" name="Google Shape;458;p48"/>
          <p:cNvCxnSpPr/>
          <p:nvPr/>
        </p:nvCxnSpPr>
        <p:spPr>
          <a:xfrm>
            <a:off x="8038206" y="3842508"/>
            <a:ext cx="0" cy="118353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p48"/>
          <p:cNvCxnSpPr/>
          <p:nvPr/>
        </p:nvCxnSpPr>
        <p:spPr>
          <a:xfrm>
            <a:off x="2464952" y="6526583"/>
            <a:ext cx="556563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60" name="Google Shape;460;p48"/>
          <p:cNvSpPr txBox="1"/>
          <p:nvPr/>
        </p:nvSpPr>
        <p:spPr>
          <a:xfrm>
            <a:off x="4717804" y="6188029"/>
            <a:ext cx="743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80 m.</a:t>
            </a:r>
            <a:endParaRPr/>
          </a:p>
        </p:txBody>
      </p:sp>
      <p:pic>
        <p:nvPicPr>
          <p:cNvPr id="461" name="Google Shape;461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401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266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0344" y="5130005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7471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6153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4835" y="5026040"/>
            <a:ext cx="628682" cy="628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48"/>
          <p:cNvCxnSpPr/>
          <p:nvPr/>
        </p:nvCxnSpPr>
        <p:spPr>
          <a:xfrm>
            <a:off x="1696671" y="5026038"/>
            <a:ext cx="68790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8" name="Google Shape;468;p48"/>
          <p:cNvCxnSpPr/>
          <p:nvPr/>
        </p:nvCxnSpPr>
        <p:spPr>
          <a:xfrm>
            <a:off x="8017365" y="5026038"/>
            <a:ext cx="863805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9" name="Google Shape;469;p48"/>
          <p:cNvCxnSpPr/>
          <p:nvPr/>
        </p:nvCxnSpPr>
        <p:spPr>
          <a:xfrm>
            <a:off x="2384579" y="5026038"/>
            <a:ext cx="302892" cy="83302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70" name="Google Shape;470;p48"/>
          <p:cNvCxnSpPr/>
          <p:nvPr/>
        </p:nvCxnSpPr>
        <p:spPr>
          <a:xfrm flipH="1">
            <a:off x="8017365" y="4990451"/>
            <a:ext cx="26435" cy="90954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471" name="Google Shape;471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7408" y="2294577"/>
            <a:ext cx="1997831" cy="16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sp>
        <p:nvSpPr>
          <p:cNvPr id="473" name="Google Shape;473;p48"/>
          <p:cNvSpPr txBox="1"/>
          <p:nvPr/>
        </p:nvSpPr>
        <p:spPr>
          <a:xfrm>
            <a:off x="2448869" y="1430442"/>
            <a:ext cx="3538583" cy="7386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Voluntarios con peto específico</a:t>
            </a:r>
            <a:endParaRPr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  <p:sp>
        <p:nvSpPr>
          <p:cNvPr id="28" name="Google Shape;472;p48">
            <a:extLst>
              <a:ext uri="{FF2B5EF4-FFF2-40B4-BE49-F238E27FC236}">
                <a16:creationId xmlns:a16="http://schemas.microsoft.com/office/drawing/2014/main" id="{263120B1-826C-4FEE-911C-7B64BE747C95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Vueltas / Meta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6DD159-6E32-4D11-99F8-D82F14DF8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50" y="1483274"/>
            <a:ext cx="8861538" cy="5760000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DB64A221-49D2-4700-BB90-80C97D8459A8}"/>
              </a:ext>
            </a:extLst>
          </p:cNvPr>
          <p:cNvCxnSpPr>
            <a:cxnSpLocks/>
          </p:cNvCxnSpPr>
          <p:nvPr/>
        </p:nvCxnSpPr>
        <p:spPr>
          <a:xfrm flipH="1">
            <a:off x="5961414" y="3301340"/>
            <a:ext cx="2161308" cy="2660072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DA86E52-05A4-4556-B71E-C712487FC00A}"/>
              </a:ext>
            </a:extLst>
          </p:cNvPr>
          <p:cNvCxnSpPr>
            <a:cxnSpLocks/>
          </p:cNvCxnSpPr>
          <p:nvPr/>
        </p:nvCxnSpPr>
        <p:spPr>
          <a:xfrm flipH="1" flipV="1">
            <a:off x="2660072" y="3301340"/>
            <a:ext cx="3301342" cy="2660072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26DBE391-261C-4B0B-8CE7-E50AABBCAA05}"/>
              </a:ext>
            </a:extLst>
          </p:cNvPr>
          <p:cNvCxnSpPr>
            <a:cxnSpLocks/>
          </p:cNvCxnSpPr>
          <p:nvPr/>
        </p:nvCxnSpPr>
        <p:spPr>
          <a:xfrm>
            <a:off x="2565916" y="3408218"/>
            <a:ext cx="3395498" cy="2766951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C722DA8F-1E16-48EB-88D1-A918E9A791FB}"/>
              </a:ext>
            </a:extLst>
          </p:cNvPr>
          <p:cNvCxnSpPr>
            <a:cxnSpLocks/>
          </p:cNvCxnSpPr>
          <p:nvPr/>
        </p:nvCxnSpPr>
        <p:spPr>
          <a:xfrm flipV="1">
            <a:off x="6055570" y="3408218"/>
            <a:ext cx="2304659" cy="2766951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D531633-E861-4A6E-9F7A-592EE50037C7}"/>
              </a:ext>
            </a:extLst>
          </p:cNvPr>
          <p:cNvCxnSpPr>
            <a:cxnSpLocks/>
          </p:cNvCxnSpPr>
          <p:nvPr/>
        </p:nvCxnSpPr>
        <p:spPr>
          <a:xfrm flipV="1">
            <a:off x="8360229" y="3194462"/>
            <a:ext cx="1414859" cy="213756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2DEBAF89-9C19-473E-B90E-EB77EB2FD273}"/>
              </a:ext>
            </a:extLst>
          </p:cNvPr>
          <p:cNvCxnSpPr>
            <a:cxnSpLocks/>
          </p:cNvCxnSpPr>
          <p:nvPr/>
        </p:nvCxnSpPr>
        <p:spPr>
          <a:xfrm flipH="1">
            <a:off x="8122723" y="3011384"/>
            <a:ext cx="1576165" cy="289956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Bocadillo: rectángulo 37">
            <a:extLst>
              <a:ext uri="{FF2B5EF4-FFF2-40B4-BE49-F238E27FC236}">
                <a16:creationId xmlns:a16="http://schemas.microsoft.com/office/drawing/2014/main" id="{91CB92B0-3E2D-4943-B259-59342203A46A}"/>
              </a:ext>
            </a:extLst>
          </p:cNvPr>
          <p:cNvSpPr/>
          <p:nvPr/>
        </p:nvSpPr>
        <p:spPr>
          <a:xfrm>
            <a:off x="1472540" y="1626919"/>
            <a:ext cx="1603169" cy="606316"/>
          </a:xfrm>
          <a:prstGeom prst="wedgeRectCallout">
            <a:avLst>
              <a:gd name="adj1" fmla="val 18426"/>
              <a:gd name="adj2" fmla="val 203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VUELTAS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36E240C2-9523-4A78-B19E-14F775B63B44}"/>
              </a:ext>
            </a:extLst>
          </p:cNvPr>
          <p:cNvCxnSpPr>
            <a:cxnSpLocks/>
          </p:cNvCxnSpPr>
          <p:nvPr/>
        </p:nvCxnSpPr>
        <p:spPr>
          <a:xfrm flipH="1">
            <a:off x="4988378" y="3301340"/>
            <a:ext cx="3058145" cy="15340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B9093D62-B2BA-4D71-BE03-BDE0651AED4E}"/>
              </a:ext>
            </a:extLst>
          </p:cNvPr>
          <p:cNvSpPr/>
          <p:nvPr/>
        </p:nvSpPr>
        <p:spPr>
          <a:xfrm>
            <a:off x="4894158" y="3031370"/>
            <a:ext cx="125845" cy="570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31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 de Carrera, llegada a Meta</a:t>
            </a:r>
            <a:endParaRPr/>
          </a:p>
        </p:txBody>
      </p:sp>
      <p:sp>
        <p:nvSpPr>
          <p:cNvPr id="504" name="Google Shape;504;p50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cruces la línea de meta, no te detengas, continúa caminando</a:t>
            </a:r>
            <a:endParaRPr dirty="0"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Habrá voluntarios esperando en la llegada para entregarte una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 desechable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que deberás ponerte antes de abandonar esa zona.</a:t>
            </a:r>
            <a:endParaRPr dirty="0"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Entrega tu chip al colocarte la mascarilla.</a:t>
            </a:r>
            <a:endParaRPr dirty="0"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la zona de recuperación, donde tendrás bebida y barritas energéticas.</a:t>
            </a:r>
            <a:endParaRPr dirty="0"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Si crees que estás en posición de medalla o te notificamos que debes ir al podio, hazlo inmediatamente, pues las entregas serán finalice cada competición.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Aquabike / Meta</a:t>
            </a:r>
            <a:endParaRPr dirty="0"/>
          </a:p>
        </p:txBody>
      </p:sp>
      <p:sp>
        <p:nvSpPr>
          <p:cNvPr id="504" name="Google Shape;504;p50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 meta oficial del “Aquabike” es la línea de desmontaje</a:t>
            </a:r>
          </a:p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desmontes de la bicicleta y cruces la alfombra, el tiempo registrado será tu tiempo de meta</a:t>
            </a:r>
          </a:p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Podrás dejar tu bicicleta en la zona de transición y caminar/correr hasta la entrada en meta, siguiendo la misma ruta que los deportistas que están compitiendo en el Triatlón</a:t>
            </a:r>
          </a:p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llegues a la altura de la recta de meta, encontrarás un cartel que indicará “Aquabike” – flecha a la izquierda para cruzar la meta</a:t>
            </a:r>
          </a:p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meta te entregarán la medalla “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 y camiseta “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3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  <p:sp>
        <p:nvSpPr>
          <p:cNvPr id="28" name="Google Shape;472;p48">
            <a:extLst>
              <a:ext uri="{FF2B5EF4-FFF2-40B4-BE49-F238E27FC236}">
                <a16:creationId xmlns:a16="http://schemas.microsoft.com/office/drawing/2014/main" id="{263120B1-826C-4FEE-911C-7B64BE747C95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Vueltas / Meta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6DD159-6E32-4D11-99F8-D82F14DF8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50" y="1483274"/>
            <a:ext cx="8861538" cy="5760000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26DBE391-261C-4B0B-8CE7-E50AABBCAA05}"/>
              </a:ext>
            </a:extLst>
          </p:cNvPr>
          <p:cNvCxnSpPr>
            <a:cxnSpLocks/>
          </p:cNvCxnSpPr>
          <p:nvPr/>
        </p:nvCxnSpPr>
        <p:spPr>
          <a:xfrm>
            <a:off x="2565916" y="3408218"/>
            <a:ext cx="3395498" cy="2766951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C722DA8F-1E16-48EB-88D1-A918E9A791FB}"/>
              </a:ext>
            </a:extLst>
          </p:cNvPr>
          <p:cNvCxnSpPr>
            <a:cxnSpLocks/>
          </p:cNvCxnSpPr>
          <p:nvPr/>
        </p:nvCxnSpPr>
        <p:spPr>
          <a:xfrm flipV="1">
            <a:off x="6055570" y="3408218"/>
            <a:ext cx="2304659" cy="2766951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Bocadillo: rectángulo 37">
            <a:extLst>
              <a:ext uri="{FF2B5EF4-FFF2-40B4-BE49-F238E27FC236}">
                <a16:creationId xmlns:a16="http://schemas.microsoft.com/office/drawing/2014/main" id="{91CB92B0-3E2D-4943-B259-59342203A46A}"/>
              </a:ext>
            </a:extLst>
          </p:cNvPr>
          <p:cNvSpPr/>
          <p:nvPr/>
        </p:nvSpPr>
        <p:spPr>
          <a:xfrm>
            <a:off x="8801057" y="1633088"/>
            <a:ext cx="1603169" cy="1038859"/>
          </a:xfrm>
          <a:prstGeom prst="wedgeRectCallout">
            <a:avLst>
              <a:gd name="adj1" fmla="val -86759"/>
              <a:gd name="adj2" fmla="val 1145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ENTRADA META AQUABIKE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36E240C2-9523-4A78-B19E-14F775B63B44}"/>
              </a:ext>
            </a:extLst>
          </p:cNvPr>
          <p:cNvCxnSpPr>
            <a:cxnSpLocks/>
          </p:cNvCxnSpPr>
          <p:nvPr/>
        </p:nvCxnSpPr>
        <p:spPr>
          <a:xfrm flipH="1">
            <a:off x="4988378" y="3301340"/>
            <a:ext cx="3058145" cy="15340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C0417206-C365-49D3-BEDE-862DC5A2BAD0}"/>
              </a:ext>
            </a:extLst>
          </p:cNvPr>
          <p:cNvSpPr/>
          <p:nvPr/>
        </p:nvSpPr>
        <p:spPr>
          <a:xfrm>
            <a:off x="4894158" y="3031370"/>
            <a:ext cx="125845" cy="570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33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1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Entregas de medallas</a:t>
            </a:r>
            <a:endParaRPr/>
          </a:p>
        </p:txBody>
      </p:sp>
      <p:sp>
        <p:nvSpPr>
          <p:cNvPr id="511" name="Google Shape;511;p51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Es obligatorio hacer uso de la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para subir al podio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están permitidas las fotos grupales ni actos similares en el podio; en todo momento se debe mantener la distancia interpersonal.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Horarios / Check in</a:t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635000" marR="0" lvl="0" indent="-4572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endParaRPr sz="28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891008" y="14627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día 18 – </a:t>
            </a:r>
            <a:r>
              <a:rPr lang="es-ES" sz="2400" b="1" i="0" u="none" strike="noStrike" cap="none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Check</a:t>
            </a:r>
            <a:r>
              <a:rPr lang="es-ES" sz="2400" b="1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in:</a:t>
            </a:r>
            <a:endParaRPr dirty="0"/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 al 160 y 691 al 693: De 11:00h a 14:00h</a:t>
            </a:r>
          </a:p>
          <a:p>
            <a:pPr marL="847334" lvl="1" indent="-325898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Elite masculina y femenina, Paratriatlón, </a:t>
            </a:r>
          </a:p>
          <a:p>
            <a:pPr marL="864336" lvl="1" indent="-3429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161 a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371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: De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:00h a 12:00h</a:t>
            </a:r>
          </a:p>
          <a:p>
            <a:pPr marL="847334" lvl="5" indent="-325898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GGEE Masculinos. 18 a 39M</a:t>
            </a:r>
            <a:endParaRPr dirty="0"/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Dorsales: 372 a 629: De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:00h a 13:00h</a:t>
            </a:r>
          </a:p>
          <a:p>
            <a:pPr marL="847334" lvl="5" indent="-325898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Todos GGEE &gt;40M </a:t>
            </a:r>
            <a:endParaRPr lang="es-ES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Dorsales: 630 a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867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: De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:00h a 14:00h</a:t>
            </a:r>
          </a:p>
          <a:p>
            <a:pPr marL="847334" lvl="5" indent="-325898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Todos GGEE femeninos, open masculino y femenino y todos </a:t>
            </a:r>
            <a:r>
              <a:rPr lang="es-ES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aquabike</a:t>
            </a:r>
            <a:r>
              <a:rPr lang="es-ES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521436" marR="0" lvl="1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5">
            <a:alphaModFix/>
          </a:blip>
          <a:srcRect t="32838" b="38233"/>
          <a:stretch/>
        </p:blipFill>
        <p:spPr>
          <a:xfrm>
            <a:off x="0" y="5576578"/>
            <a:ext cx="10688638" cy="173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2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Salida de la sede</a:t>
            </a:r>
            <a:endParaRPr/>
          </a:p>
        </p:txBody>
      </p:sp>
      <p:sp>
        <p:nvSpPr>
          <p:cNvPr id="518" name="Google Shape;518;p52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Si has finalizado la competición y no tienes que ir al podio, retira el material bajo las indicaciones de los oficiales.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la puerta de salida con el material.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fuera de la sede, sigue respetando las normas de uso obligatorio de mascarilla y distancia social.</a:t>
            </a: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5237019" y="218458"/>
            <a:ext cx="5167208" cy="39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Compromiso con la Sostenibilidad</a:t>
            </a:r>
            <a:endParaRPr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" name="1 Marcador de texto">
            <a:extLst>
              <a:ext uri="{FF2B5EF4-FFF2-40B4-BE49-F238E27FC236}">
                <a16:creationId xmlns:a16="http://schemas.microsoft.com/office/drawing/2014/main" id="{37416229-43BC-4BD3-ACB6-2DE003269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422219"/>
            <a:ext cx="10688638" cy="2627267"/>
          </a:xfrm>
          <a:prstGeom prst="rect">
            <a:avLst/>
          </a:prstGeom>
        </p:spPr>
        <p:txBody>
          <a:bodyPr anchor="ctr"/>
          <a:lstStyle>
            <a:lvl1pPr lvl="0">
              <a:defRPr/>
            </a:lvl1pPr>
          </a:lstStyle>
          <a:p>
            <a:pPr algn="just">
              <a:buBlip>
                <a:blip r:embed="rId4"/>
              </a:buBlip>
            </a:pPr>
            <a:r>
              <a:rPr lang="es-ES" sz="2402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 evento de Roquetas se encuentra comprometido para cumplir con los Objetivos de la Green Sport </a:t>
            </a:r>
            <a:r>
              <a:rPr lang="es-ES" sz="2402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Flag</a:t>
            </a:r>
            <a:endParaRPr lang="es-ES" sz="2402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buBlip>
                <a:blip r:embed="rId4"/>
              </a:buBlip>
            </a:pPr>
            <a:r>
              <a:rPr lang="es-ES" sz="2402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Pedimos el máximo compromiso para el respeto al medioambiente y mantener la sede limpia</a:t>
            </a:r>
          </a:p>
        </p:txBody>
      </p:sp>
    </p:spTree>
    <p:extLst>
      <p:ext uri="{BB962C8B-B14F-4D97-AF65-F5344CB8AC3E}">
        <p14:creationId xmlns:p14="http://schemas.microsoft.com/office/powerpoint/2010/main" val="992253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Previsión metereológica</a:t>
            </a:r>
            <a:endParaRPr sz="21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5A3ACB-6053-417E-BE80-16553C4BD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77" t="21800" r="5228" b="8572"/>
          <a:stretch/>
        </p:blipFill>
        <p:spPr>
          <a:xfrm>
            <a:off x="700248" y="1457326"/>
            <a:ext cx="9288142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0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133"/>
            <a:ext cx="4647144" cy="45282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44" y="546263"/>
            <a:ext cx="5911700" cy="44752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85" y="4393869"/>
            <a:ext cx="1604707" cy="1628569"/>
          </a:xfrm>
          <a:prstGeom prst="rect">
            <a:avLst/>
          </a:prstGeom>
        </p:spPr>
      </p:pic>
      <p:sp>
        <p:nvSpPr>
          <p:cNvPr id="10" name="Google Shape;523;p53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3500"/>
              <a:buNone/>
            </a:pPr>
            <a:r>
              <a:rPr lang="es-ES" sz="3500" b="1" dirty="0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9582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3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3500"/>
              <a:buNone/>
            </a:pPr>
            <a:r>
              <a:rPr lang="es-ES" sz="3500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#VUELTARESPONSABLE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 descr="Imagen que contiene circuito, carreter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6801"/>
            <a:ext cx="10688638" cy="56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83127" y="1833376"/>
            <a:ext cx="4282068" cy="15186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Sede Central (perímetro seguro SIN espectadores)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Secretaría - Entrega de dorsales e información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Zona de transición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Zona de recuperación y guardarropa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Entrada y salida de la Sede Central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131" name="Google Shape;131;p19"/>
          <p:cNvSpPr/>
          <p:nvPr/>
        </p:nvSpPr>
        <p:spPr>
          <a:xfrm>
            <a:off x="4751075" y="5306467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5358904" y="4658190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133" name="Google Shape;133;p19"/>
          <p:cNvSpPr/>
          <p:nvPr/>
        </p:nvSpPr>
        <p:spPr>
          <a:xfrm>
            <a:off x="5344319" y="4354618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4012068" y="4970140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2938603" y="5629982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628904" y="158383"/>
            <a:ext cx="4837999" cy="44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Sede del evento</a:t>
            </a: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2430248" y="5387953"/>
            <a:ext cx="529699" cy="3770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9"/>
          <p:cNvSpPr/>
          <p:nvPr/>
        </p:nvSpPr>
        <p:spPr>
          <a:xfrm rot="10800000">
            <a:off x="2316592" y="5693809"/>
            <a:ext cx="526687" cy="3812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81" y="2336552"/>
            <a:ext cx="901422" cy="1423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  <p:sp>
        <p:nvSpPr>
          <p:cNvPr id="15" name="Google Shape;135;p19">
            <a:extLst>
              <a:ext uri="{FF2B5EF4-FFF2-40B4-BE49-F238E27FC236}">
                <a16:creationId xmlns:a16="http://schemas.microsoft.com/office/drawing/2014/main" id="{AE145EAC-E7EE-4EB9-9F29-03A79CD661C5}"/>
              </a:ext>
            </a:extLst>
          </p:cNvPr>
          <p:cNvSpPr/>
          <p:nvPr/>
        </p:nvSpPr>
        <p:spPr>
          <a:xfrm>
            <a:off x="8553653" y="3565217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Cuadro de salidas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598765" y="1721922"/>
            <a:ext cx="9211423" cy="523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521436" lvl="1" indent="-391077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día 18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– Horarios de salidas:</a:t>
            </a:r>
          </a:p>
          <a:p>
            <a:pPr marL="473259" lvl="1" indent="-3429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FORMATO DE SALIDA EN BLOQUE</a:t>
            </a:r>
            <a:endParaRPr lang="es-ES" sz="2400" u="sng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marL="391077" marR="0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dirty="0"/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Élite Masculina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a las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14:45 – Dorsales de 1 a 100. </a:t>
            </a:r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Élite Femenina a las 14:47 – Dorsales de 121 a 160.</a:t>
            </a:r>
          </a:p>
          <a:p>
            <a:pPr marL="864336" lvl="1" indent="-3429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Paratriatlon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 14:48 - Dorsales 691 a 693.</a:t>
            </a:r>
          </a:p>
          <a:p>
            <a:pPr marL="692886" lvl="1" indent="-17145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8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4336" lvl="1" indent="-342900" algn="just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FORMATO DE SALIDA EN ROLLING START</a:t>
            </a:r>
            <a:endParaRPr u="sng" dirty="0"/>
          </a:p>
          <a:p>
            <a:pPr marL="864336" marR="0" lvl="1" indent="-34290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GGEE Inicio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salida a las 14:49 </a:t>
            </a:r>
            <a:r>
              <a:rPr lang="mr-IN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Dorsales de 161 a 867.</a:t>
            </a:r>
          </a:p>
          <a:p>
            <a:pPr marL="692886" marR="0" lvl="1" indent="-17145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endParaRPr lang="es-ES" sz="10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64336" lvl="1" indent="-342900" algn="ctr">
              <a:lnSpc>
                <a:spcPct val="80000"/>
              </a:lnSpc>
              <a:spcBef>
                <a:spcPts val="1324"/>
              </a:spcBef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Rolling </a:t>
            </a:r>
            <a:r>
              <a:rPr lang="es-ES" sz="2400" b="1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Start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por orden ascendente de dorsal.</a:t>
            </a:r>
            <a:endParaRPr sz="2400" b="1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r>
              <a:rPr lang="fr-FR" b="1" dirty="0"/>
              <a:t>		</a:t>
            </a:r>
          </a:p>
          <a:p>
            <a:pPr marL="521436" marR="0" lvl="1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Cuadro de salidas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640A99-389A-4567-A249-9925066546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9" t="35108" r="53884" b="19266"/>
          <a:stretch/>
        </p:blipFill>
        <p:spPr>
          <a:xfrm>
            <a:off x="320535" y="1485901"/>
            <a:ext cx="10047568" cy="57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0" y="1436913"/>
            <a:ext cx="8894618" cy="572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dirigirte a través de un pasillo dedicado que pone “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Acceso deportistas/ acreditados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”.</a:t>
            </a:r>
            <a:endParaRPr dirty="0"/>
          </a:p>
          <a:p>
            <a:pPr marL="391077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Llegarás a un control de accesos, donde te limpiarás las manos con gel hidroalcohólico y, con un sistema de reconocimiento facial verificando que llevas la mascarilla puesta, se realizará una foto y registro de la toma de temperatura.</a:t>
            </a:r>
            <a:endParaRPr dirty="0"/>
          </a:p>
          <a:p>
            <a:pPr marL="391077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 oficial o personal acreditado, con un sistema electrónico, verificará la documentación. 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tu número de dorsal para facilitar la entrega.</a:t>
            </a:r>
            <a:endParaRPr dirty="0"/>
          </a:p>
          <a:p>
            <a:pPr marL="0" lvl="0" indent="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endParaRPr dirty="0"/>
          </a:p>
        </p:txBody>
      </p:sp>
      <p:sp>
        <p:nvSpPr>
          <p:cNvPr id="159" name="Google Shape;159;p22"/>
          <p:cNvSpPr txBox="1"/>
          <p:nvPr/>
        </p:nvSpPr>
        <p:spPr>
          <a:xfrm>
            <a:off x="5749291" y="218458"/>
            <a:ext cx="465493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Entrega de dorsales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5">
            <a:alphaModFix/>
          </a:blip>
          <a:srcRect l="27121" t="7646" r="27006" b="11372"/>
          <a:stretch/>
        </p:blipFill>
        <p:spPr>
          <a:xfrm>
            <a:off x="9023339" y="1534444"/>
            <a:ext cx="145016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 l="20665" t="17721" r="48337" b="5446"/>
          <a:stretch/>
        </p:blipFill>
        <p:spPr>
          <a:xfrm>
            <a:off x="9033503" y="3130522"/>
            <a:ext cx="1440000" cy="200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7">
            <a:alphaModFix/>
          </a:blip>
          <a:srcRect l="20665" t="17523" r="48893" b="5840"/>
          <a:stretch/>
        </p:blipFill>
        <p:spPr>
          <a:xfrm>
            <a:off x="9033503" y="5269643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5689600" y="187285"/>
            <a:ext cx="47146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Kit del deportista</a:t>
            </a:r>
            <a:endParaRPr/>
          </a:p>
        </p:txBody>
      </p:sp>
      <p:sp>
        <p:nvSpPr>
          <p:cNvPr id="168" name="Google Shape;168;p23"/>
          <p:cNvSpPr txBox="1"/>
          <p:nvPr/>
        </p:nvSpPr>
        <p:spPr>
          <a:xfrm>
            <a:off x="2" y="1270660"/>
            <a:ext cx="10557162" cy="607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Sobre con: gorro, pegatinas, dorsal y acreditación (obligatorio llevarla puesta durante el desarrollo del evento).</a:t>
            </a:r>
            <a:endParaRPr dirty="0"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Blip>
                <a:blip r:embed="rId4"/>
              </a:buBlip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colores de las acreditaciones para deportistas son:</a:t>
            </a:r>
            <a:endParaRPr dirty="0"/>
          </a:p>
          <a:p>
            <a:pPr marL="864336" marR="0" lvl="1" indent="-342900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r>
              <a:rPr lang="es-ES" sz="2400" b="1" i="0" u="none" strike="noStrike" cap="none" dirty="0">
                <a:solidFill>
                  <a:schemeClr val="dk1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ROJO</a:t>
            </a:r>
            <a:r>
              <a:rPr lang="es-ES" sz="24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– ELITE, Grupos de Edad y OPEN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9142"/>
            <a:ext cx="2156526" cy="8263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2375</Words>
  <Application>Microsoft Office PowerPoint</Application>
  <PresentationFormat>Personalizado</PresentationFormat>
  <Paragraphs>283</Paragraphs>
  <Slides>44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Arial Narrow</vt:lpstr>
      <vt:lpstr>Calibri</vt:lpstr>
      <vt:lpstr>Impact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Garcia</dc:creator>
  <cp:lastModifiedBy>Jorge Garcia</cp:lastModifiedBy>
  <cp:revision>37</cp:revision>
  <dcterms:modified xsi:type="dcterms:W3CDTF">2021-09-17T08:00:14Z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2021-09-15T10:27:18Z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19490381-924b-4170-bd66-513746789984</vt:lpwstr>
  </property>
  <property fmtid="{D5CDD505-2E9C-101B-9397-08002B2CF9AE}" pid="8" name="MSIP_Label_2fd53d93-3f4c-4b90-b511-bd6bdbb4fba9_ContentBits">
    <vt:lpwstr>0</vt:lpwstr>
  </property>
</Properties>
</file>